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572" r:id="rId3"/>
    <p:sldId id="372" r:id="rId4"/>
    <p:sldId id="579" r:id="rId5"/>
    <p:sldId id="371" r:id="rId6"/>
    <p:sldId id="581" r:id="rId7"/>
    <p:sldId id="584" r:id="rId8"/>
    <p:sldId id="580" r:id="rId9"/>
    <p:sldId id="585" r:id="rId10"/>
    <p:sldId id="586" r:id="rId11"/>
    <p:sldId id="373" r:id="rId12"/>
    <p:sldId id="594" r:id="rId13"/>
    <p:sldId id="367" r:id="rId14"/>
    <p:sldId id="587" r:id="rId15"/>
    <p:sldId id="588" r:id="rId16"/>
    <p:sldId id="575" r:id="rId17"/>
    <p:sldId id="589" r:id="rId18"/>
    <p:sldId id="590" r:id="rId19"/>
    <p:sldId id="591" r:id="rId20"/>
    <p:sldId id="577" r:id="rId21"/>
    <p:sldId id="573" r:id="rId22"/>
    <p:sldId id="260" r:id="rId23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Šmidrkal" initials="RŠ" lastIdx="1" clrIdx="0">
    <p:extLst>
      <p:ext uri="{19B8F6BF-5375-455C-9EA6-DF929625EA0E}">
        <p15:presenceInfo xmlns:p15="http://schemas.microsoft.com/office/powerpoint/2012/main" userId="69324a3ec84bf1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9" autoAdjust="0"/>
  </p:normalViewPr>
  <p:slideViewPr>
    <p:cSldViewPr>
      <p:cViewPr varScale="1">
        <p:scale>
          <a:sx n="79" d="100"/>
          <a:sy n="79" d="100"/>
        </p:scale>
        <p:origin x="12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8073086-6B5A-4B7F-8DA1-439C65C28529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767F51-CCAD-40A9-B0AC-5C181B2348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90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C554F-170B-4EA2-ACFF-AFAC402269DC}" type="datetimeFigureOut">
              <a:rPr lang="cs-CZ" smtClean="0"/>
              <a:t>26.02.2024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A151B-87D8-48D9-8DF7-22F4F5250E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56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F3C940-F5CC-4D98-9EB1-CECA6A593F2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0F3859-E463-4896-9864-864393F89046}" type="datetime1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26.02.2024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5"/>
            <a:ext cx="9148396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93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08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 algn="ctr">
              <a:buNone/>
              <a:defRPr/>
            </a:lvl1pPr>
            <a:lvl2pPr marL="342822" indent="0" algn="ctr">
              <a:buNone/>
              <a:defRPr/>
            </a:lvl2pPr>
            <a:lvl3pPr marL="685641" indent="0" algn="ctr">
              <a:buNone/>
              <a:defRPr/>
            </a:lvl3pPr>
            <a:lvl4pPr marL="1028462" indent="0" algn="ctr">
              <a:buNone/>
              <a:defRPr/>
            </a:lvl4pPr>
            <a:lvl5pPr marL="1371284" indent="0" algn="ctr">
              <a:buNone/>
              <a:defRPr/>
            </a:lvl5pPr>
            <a:lvl6pPr marL="1714104" indent="0" algn="ctr">
              <a:buNone/>
              <a:defRPr/>
            </a:lvl6pPr>
            <a:lvl7pPr marL="2056925" indent="0" algn="ctr">
              <a:buNone/>
              <a:defRPr/>
            </a:lvl7pPr>
            <a:lvl8pPr marL="2399746" indent="0" algn="ctr">
              <a:buNone/>
              <a:defRPr/>
            </a:lvl8pPr>
            <a:lvl9pPr marL="2742567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059118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6903FE3-00B7-48D8-A483-F7AC416FC65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6" name="Obrázek 5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85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059118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F309B9-1CDD-48FF-A118-38B4FA728D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6" name="Obrázek 5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8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  <a:prstGeom prst="rect">
            <a:avLst/>
          </a:prstGeom>
        </p:spPr>
        <p:txBody>
          <a:bodyPr lIns="91418" tIns="45709" rIns="91418" bIns="45709" anchor="t"/>
          <a:lstStyle>
            <a:lvl1pPr algn="l">
              <a:defRPr sz="3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1500"/>
            </a:lvl1pPr>
            <a:lvl2pPr marL="342822" indent="0">
              <a:buNone/>
              <a:defRPr sz="1350"/>
            </a:lvl2pPr>
            <a:lvl3pPr marL="685641" indent="0">
              <a:buNone/>
              <a:defRPr sz="1200"/>
            </a:lvl3pPr>
            <a:lvl4pPr marL="1028462" indent="0">
              <a:buNone/>
              <a:defRPr sz="1050"/>
            </a:lvl4pPr>
            <a:lvl5pPr marL="1371284" indent="0">
              <a:buNone/>
              <a:defRPr sz="1050"/>
            </a:lvl5pPr>
            <a:lvl6pPr marL="1714104" indent="0">
              <a:buNone/>
              <a:defRPr sz="1050"/>
            </a:lvl6pPr>
            <a:lvl7pPr marL="2056925" indent="0">
              <a:buNone/>
              <a:defRPr sz="1050"/>
            </a:lvl7pPr>
            <a:lvl8pPr marL="2399746" indent="0">
              <a:buNone/>
              <a:defRPr sz="1050"/>
            </a:lvl8pPr>
            <a:lvl9pPr marL="2742567" indent="0">
              <a:buNone/>
              <a:defRPr sz="105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059118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F2410A9-8273-4E5D-9E1E-1D7A2ED8637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6" name="Obrázek 5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14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059118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71E1DB-A63B-491B-A6C9-FB4B0FB18D5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7" name="Obrázek 6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25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1800" b="1"/>
            </a:lvl1pPr>
            <a:lvl2pPr marL="342822" indent="0">
              <a:buNone/>
              <a:defRPr sz="1500" b="1"/>
            </a:lvl2pPr>
            <a:lvl3pPr marL="685641" indent="0">
              <a:buNone/>
              <a:defRPr sz="1350" b="1"/>
            </a:lvl3pPr>
            <a:lvl4pPr marL="1028462" indent="0">
              <a:buNone/>
              <a:defRPr sz="1200" b="1"/>
            </a:lvl4pPr>
            <a:lvl5pPr marL="1371284" indent="0">
              <a:buNone/>
              <a:defRPr sz="1200" b="1"/>
            </a:lvl5pPr>
            <a:lvl6pPr marL="1714104" indent="0">
              <a:buNone/>
              <a:defRPr sz="1200" b="1"/>
            </a:lvl6pPr>
            <a:lvl7pPr marL="2056925" indent="0">
              <a:buNone/>
              <a:defRPr sz="1200" b="1"/>
            </a:lvl7pPr>
            <a:lvl8pPr marL="2399746" indent="0">
              <a:buNone/>
              <a:defRPr sz="1200" b="1"/>
            </a:lvl8pPr>
            <a:lvl9pPr marL="2742567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4"/>
            <a:ext cx="4041776" cy="639762"/>
          </a:xfrm>
          <a:prstGeom prst="rect">
            <a:avLst/>
          </a:prstGeom>
        </p:spPr>
        <p:txBody>
          <a:bodyPr lIns="91418" tIns="45709" rIns="91418" bIns="45709" anchor="b"/>
          <a:lstStyle>
            <a:lvl1pPr marL="0" indent="0">
              <a:buNone/>
              <a:defRPr sz="1800" b="1"/>
            </a:lvl1pPr>
            <a:lvl2pPr marL="342822" indent="0">
              <a:buNone/>
              <a:defRPr sz="1500" b="1"/>
            </a:lvl2pPr>
            <a:lvl3pPr marL="685641" indent="0">
              <a:buNone/>
              <a:defRPr sz="1350" b="1"/>
            </a:lvl3pPr>
            <a:lvl4pPr marL="1028462" indent="0">
              <a:buNone/>
              <a:defRPr sz="1200" b="1"/>
            </a:lvl4pPr>
            <a:lvl5pPr marL="1371284" indent="0">
              <a:buNone/>
              <a:defRPr sz="1200" b="1"/>
            </a:lvl5pPr>
            <a:lvl6pPr marL="1714104" indent="0">
              <a:buNone/>
              <a:defRPr sz="1200" b="1"/>
            </a:lvl6pPr>
            <a:lvl7pPr marL="2056925" indent="0">
              <a:buNone/>
              <a:defRPr sz="1200" b="1"/>
            </a:lvl7pPr>
            <a:lvl8pPr marL="2399746" indent="0">
              <a:buNone/>
              <a:defRPr sz="1200" b="1"/>
            </a:lvl8pPr>
            <a:lvl9pPr marL="2742567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6" cy="3951288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059118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C8E950-8D15-4F63-A55F-52DA6572C7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9" name="Obrázek 8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35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059118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E2259D0-0E20-4533-A4FF-1615F53059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5" name="Obrázek 4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56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29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3"/>
            <a:ext cx="3008313" cy="1162050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4" y="273059"/>
            <a:ext cx="5111749" cy="5853113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7"/>
            <a:ext cx="3008313" cy="4691063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050"/>
            </a:lvl1pPr>
            <a:lvl2pPr marL="342822" indent="0">
              <a:buNone/>
              <a:defRPr sz="900"/>
            </a:lvl2pPr>
            <a:lvl3pPr marL="685641" indent="0">
              <a:buNone/>
              <a:defRPr sz="750"/>
            </a:lvl3pPr>
            <a:lvl4pPr marL="1028462" indent="0">
              <a:buNone/>
              <a:defRPr sz="675"/>
            </a:lvl4pPr>
            <a:lvl5pPr marL="1371284" indent="0">
              <a:buNone/>
              <a:defRPr sz="675"/>
            </a:lvl5pPr>
            <a:lvl6pPr marL="1714104" indent="0">
              <a:buNone/>
              <a:defRPr sz="675"/>
            </a:lvl6pPr>
            <a:lvl7pPr marL="2056925" indent="0">
              <a:buNone/>
              <a:defRPr sz="675"/>
            </a:lvl7pPr>
            <a:lvl8pPr marL="2399746" indent="0">
              <a:buNone/>
              <a:defRPr sz="675"/>
            </a:lvl8pPr>
            <a:lvl9pPr marL="2742567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A9DD589-3E7F-4360-9C4E-5C2B672C489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7" name="Obrázek 6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185052" y="6381329"/>
            <a:ext cx="5982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  <p:sp>
        <p:nvSpPr>
          <p:cNvPr id="9" name="Obdélník 8"/>
          <p:cNvSpPr/>
          <p:nvPr userDrawn="1"/>
        </p:nvSpPr>
        <p:spPr>
          <a:xfrm>
            <a:off x="4306125" y="6309320"/>
            <a:ext cx="5982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426185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8" tIns="45709" rIns="91418" bIns="45709" anchor="b"/>
          <a:lstStyle>
            <a:lvl1pPr algn="l">
              <a:defRPr sz="15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2400"/>
            </a:lvl1pPr>
            <a:lvl2pPr marL="342822" indent="0">
              <a:buNone/>
              <a:defRPr sz="2100"/>
            </a:lvl2pPr>
            <a:lvl3pPr marL="685641" indent="0">
              <a:buNone/>
              <a:defRPr sz="1800"/>
            </a:lvl3pPr>
            <a:lvl4pPr marL="1028462" indent="0">
              <a:buNone/>
              <a:defRPr sz="1500"/>
            </a:lvl4pPr>
            <a:lvl5pPr marL="1371284" indent="0">
              <a:buNone/>
              <a:defRPr sz="1500"/>
            </a:lvl5pPr>
            <a:lvl6pPr marL="1714104" indent="0">
              <a:buNone/>
              <a:defRPr sz="1500"/>
            </a:lvl6pPr>
            <a:lvl7pPr marL="2056925" indent="0">
              <a:buNone/>
              <a:defRPr sz="1500"/>
            </a:lvl7pPr>
            <a:lvl8pPr marL="2399746" indent="0">
              <a:buNone/>
              <a:defRPr sz="1500"/>
            </a:lvl8pPr>
            <a:lvl9pPr marL="2742567" indent="0">
              <a:buNone/>
              <a:defRPr sz="15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8" tIns="45709" rIns="91418" bIns="45709"/>
          <a:lstStyle>
            <a:lvl1pPr marL="0" indent="0">
              <a:buNone/>
              <a:defRPr sz="1050"/>
            </a:lvl1pPr>
            <a:lvl2pPr marL="342822" indent="0">
              <a:buNone/>
              <a:defRPr sz="900"/>
            </a:lvl2pPr>
            <a:lvl3pPr marL="685641" indent="0">
              <a:buNone/>
              <a:defRPr sz="750"/>
            </a:lvl3pPr>
            <a:lvl4pPr marL="1028462" indent="0">
              <a:buNone/>
              <a:defRPr sz="675"/>
            </a:lvl4pPr>
            <a:lvl5pPr marL="1371284" indent="0">
              <a:buNone/>
              <a:defRPr sz="675"/>
            </a:lvl5pPr>
            <a:lvl6pPr marL="1714104" indent="0">
              <a:buNone/>
              <a:defRPr sz="675"/>
            </a:lvl6pPr>
            <a:lvl7pPr marL="2056925" indent="0">
              <a:buNone/>
              <a:defRPr sz="675"/>
            </a:lvl7pPr>
            <a:lvl8pPr marL="2399746" indent="0">
              <a:buNone/>
              <a:defRPr sz="675"/>
            </a:lvl8pPr>
            <a:lvl9pPr marL="2742567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CCE749B-91EC-4DAD-8540-691D517DBEB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7" name="Obrázek 6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  <p:sp>
        <p:nvSpPr>
          <p:cNvPr id="8" name="Obdélník 7"/>
          <p:cNvSpPr/>
          <p:nvPr userDrawn="1"/>
        </p:nvSpPr>
        <p:spPr>
          <a:xfrm>
            <a:off x="185052" y="6381329"/>
            <a:ext cx="5982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  <p:sp>
        <p:nvSpPr>
          <p:cNvPr id="9" name="Obdélník 8"/>
          <p:cNvSpPr/>
          <p:nvPr userDrawn="1"/>
        </p:nvSpPr>
        <p:spPr>
          <a:xfrm>
            <a:off x="4306125" y="6309320"/>
            <a:ext cx="5982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2443222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8"/>
            <a:ext cx="8229600" cy="4525963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03F07C-1C4B-4268-A809-BB0BA817F47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6" name="Obrázek 5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185052" y="6381329"/>
            <a:ext cx="5982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  <p:sp>
        <p:nvSpPr>
          <p:cNvPr id="8" name="Obdélník 7"/>
          <p:cNvSpPr/>
          <p:nvPr userDrawn="1"/>
        </p:nvSpPr>
        <p:spPr>
          <a:xfrm>
            <a:off x="4306125" y="6309320"/>
            <a:ext cx="5982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610638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  <a:prstGeom prst="rect">
            <a:avLst/>
          </a:prstGeom>
        </p:spPr>
        <p:txBody>
          <a:bodyPr vert="eaVert" lIns="91418" tIns="45709" rIns="91418" bIns="45709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>
          <a:xfrm>
            <a:off x="6767147" y="6453188"/>
            <a:ext cx="2133600" cy="476250"/>
          </a:xfrm>
          <a:prstGeom prst="rect">
            <a:avLst/>
          </a:prstGeom>
        </p:spPr>
        <p:txBody>
          <a:bodyPr lIns="91418" tIns="45709" rIns="91418" bIns="45709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6D009E1-3D31-4E4C-BEBA-183322E045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6" name="Obrázek 5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  <p:sp>
        <p:nvSpPr>
          <p:cNvPr id="7" name="Obdélník 6"/>
          <p:cNvSpPr/>
          <p:nvPr userDrawn="1"/>
        </p:nvSpPr>
        <p:spPr>
          <a:xfrm>
            <a:off x="185052" y="6381329"/>
            <a:ext cx="5982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  <p:sp>
        <p:nvSpPr>
          <p:cNvPr id="8" name="Obdélník 7"/>
          <p:cNvSpPr/>
          <p:nvPr userDrawn="1"/>
        </p:nvSpPr>
        <p:spPr>
          <a:xfrm>
            <a:off x="4306125" y="6309320"/>
            <a:ext cx="5982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4133984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  <a:prstGeom prst="rect">
            <a:avLst/>
          </a:prstGeom>
        </p:spPr>
        <p:txBody>
          <a:bodyPr lIns="91418" tIns="45709" rIns="91418" bIns="45709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pic>
        <p:nvPicPr>
          <p:cNvPr id="3" name="Obrázek 2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  <p:sp>
        <p:nvSpPr>
          <p:cNvPr id="4" name="Obdélník 3"/>
          <p:cNvSpPr/>
          <p:nvPr userDrawn="1"/>
        </p:nvSpPr>
        <p:spPr>
          <a:xfrm>
            <a:off x="185052" y="6381329"/>
            <a:ext cx="5982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  <p:sp>
        <p:nvSpPr>
          <p:cNvPr id="5" name="Obdélník 4"/>
          <p:cNvSpPr/>
          <p:nvPr userDrawn="1"/>
        </p:nvSpPr>
        <p:spPr>
          <a:xfrm>
            <a:off x="4306125" y="6309320"/>
            <a:ext cx="5982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3039899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  <a:prstGeom prst="rect">
            <a:avLst/>
          </a:prstGeom>
        </p:spPr>
        <p:txBody>
          <a:bodyPr lIns="91418" tIns="45709" rIns="91418" bIns="45709"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Obrázek 2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66070" y="224645"/>
            <a:ext cx="1362613" cy="469688"/>
          </a:xfrm>
          <a:prstGeom prst="rect">
            <a:avLst/>
          </a:prstGeom>
        </p:spPr>
      </p:pic>
      <p:sp>
        <p:nvSpPr>
          <p:cNvPr id="4" name="Obdélník 3"/>
          <p:cNvSpPr/>
          <p:nvPr userDrawn="1"/>
        </p:nvSpPr>
        <p:spPr>
          <a:xfrm>
            <a:off x="185052" y="6381329"/>
            <a:ext cx="59822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  <p:sp>
        <p:nvSpPr>
          <p:cNvPr id="5" name="Obdélník 4"/>
          <p:cNvSpPr/>
          <p:nvPr userDrawn="1"/>
        </p:nvSpPr>
        <p:spPr>
          <a:xfrm>
            <a:off x="4306125" y="6309320"/>
            <a:ext cx="5982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3" tIns="34282" rIns="68563" bIns="34282" rtlCol="0" anchor="ctr"/>
          <a:lstStyle/>
          <a:p>
            <a:pPr algn="ctr"/>
            <a:endParaRPr lang="cs-CZ" sz="1350"/>
          </a:p>
        </p:txBody>
      </p:sp>
    </p:spTree>
    <p:extLst>
      <p:ext uri="{BB962C8B-B14F-4D97-AF65-F5344CB8AC3E}">
        <p14:creationId xmlns:p14="http://schemas.microsoft.com/office/powerpoint/2010/main" val="1972684657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ove logo ENIKA_201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05502" y="459488"/>
            <a:ext cx="1362613" cy="469688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61464" y="459494"/>
            <a:ext cx="5343050" cy="279327"/>
          </a:xfrm>
          <a:prstGeom prst="rect">
            <a:avLst/>
          </a:prstGeom>
        </p:spPr>
        <p:txBody>
          <a:bodyPr lIns="83960" tIns="41980" rIns="83960" bIns="41980"/>
          <a:lstStyle>
            <a:lvl1pPr>
              <a:defRPr b="1" i="0" baseline="0">
                <a:latin typeface="Futura Md BT"/>
              </a:defRPr>
            </a:lvl1pPr>
          </a:lstStyle>
          <a:p>
            <a:r>
              <a:rPr lang="cs-CZ" dirty="0"/>
              <a:t>Kliknutím lze upravit styl.</a:t>
            </a:r>
            <a:endParaRPr lang="en-GB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5188849" y="6538421"/>
            <a:ext cx="1633322" cy="116386"/>
          </a:xfrm>
          <a:prstGeom prst="rect">
            <a:avLst/>
          </a:prstGeom>
        </p:spPr>
        <p:txBody>
          <a:bodyPr lIns="83960" tIns="41980" rIns="83960" bIns="41980"/>
          <a:lstStyle/>
          <a:p>
            <a:pPr marL="9621">
              <a:lnSpc>
                <a:spcPts val="710"/>
              </a:lnSpc>
            </a:pPr>
            <a:endParaRPr lang="cs-CZ" spc="-3" dirty="0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>
          <a:xfrm>
            <a:off x="271496" y="6469323"/>
            <a:ext cx="1550788" cy="162940"/>
          </a:xfrm>
          <a:prstGeom prst="rect">
            <a:avLst/>
          </a:prstGeom>
        </p:spPr>
        <p:txBody>
          <a:bodyPr lIns="83960" tIns="41980" rIns="83960" bIns="41980"/>
          <a:lstStyle/>
          <a:p>
            <a:pPr marL="8746">
              <a:lnSpc>
                <a:spcPts val="971"/>
              </a:lnSpc>
            </a:pPr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>
          <a:xfrm>
            <a:off x="8742187" y="6469323"/>
            <a:ext cx="164525" cy="232772"/>
          </a:xfrm>
          <a:prstGeom prst="rect">
            <a:avLst/>
          </a:prstGeom>
        </p:spPr>
        <p:txBody>
          <a:bodyPr lIns="83960" tIns="41980" rIns="83960" bIns="41980"/>
          <a:lstStyle/>
          <a:p>
            <a:pPr marL="18366">
              <a:lnSpc>
                <a:spcPts val="710"/>
              </a:lnSpc>
            </a:pPr>
            <a:fld id="{81D60167-4931-47E6-BA6A-407CBD079E47}" type="slidenum">
              <a:rPr lang="cs-CZ" spc="-34" smtClean="0"/>
              <a:pPr marL="18366">
                <a:lnSpc>
                  <a:spcPts val="710"/>
                </a:lnSpc>
              </a:pPr>
              <a:t>‹#›</a:t>
            </a:fld>
            <a:endParaRPr lang="cs-CZ" spc="-34" dirty="0"/>
          </a:p>
        </p:txBody>
      </p:sp>
    </p:spTree>
    <p:extLst>
      <p:ext uri="{BB962C8B-B14F-4D97-AF65-F5344CB8AC3E}">
        <p14:creationId xmlns:p14="http://schemas.microsoft.com/office/powerpoint/2010/main" val="201328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4292-86FE-4A98-B114-DA5DBD2041C0}" type="datetimeFigureOut">
              <a:rPr lang="cs-CZ" smtClean="0"/>
              <a:pPr/>
              <a:t>26.02.2024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D1343-9A7F-4368-BB3C-897ED64234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o 1"/>
          <p:cNvGrpSpPr>
            <a:grpSpLocks/>
          </p:cNvGrpSpPr>
          <p:nvPr/>
        </p:nvGrpSpPr>
        <p:grpSpPr bwMode="auto">
          <a:xfrm>
            <a:off x="0" y="115894"/>
            <a:ext cx="9144000" cy="757237"/>
            <a:chOff x="0" y="115888"/>
            <a:chExt cx="9906000" cy="757237"/>
          </a:xfrm>
        </p:grpSpPr>
        <p:sp>
          <p:nvSpPr>
            <p:cNvPr id="1028" name="Line 16"/>
            <p:cNvSpPr>
              <a:spLocks noChangeShapeType="1"/>
            </p:cNvSpPr>
            <p:nvPr userDrawn="1"/>
          </p:nvSpPr>
          <p:spPr bwMode="auto">
            <a:xfrm>
              <a:off x="0" y="873125"/>
              <a:ext cx="9906000" cy="0"/>
            </a:xfrm>
            <a:prstGeom prst="line">
              <a:avLst/>
            </a:prstGeom>
            <a:noFill/>
            <a:ln w="25400">
              <a:solidFill>
                <a:srgbClr val="19436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pic>
          <p:nvPicPr>
            <p:cNvPr id="1029" name="Picture 19" descr="logo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3488" y="115888"/>
              <a:ext cx="679450" cy="679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7" y="6453193"/>
            <a:ext cx="914253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7483" tIns="35091" rIns="67483" bIns="35091"/>
          <a:lstStyle/>
          <a:p>
            <a:r>
              <a:rPr lang="it-IT" sz="75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     Author				                              Date				                         </a:t>
            </a:r>
            <a:fld id="{B75EA9D1-1E97-4E99-98FC-C6DCEF38F03E}" type="slidenum">
              <a:rPr lang="it-IT" sz="75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/>
              <a:t>‹#›</a:t>
            </a:fld>
            <a:endParaRPr lang="it-IT" sz="750" b="1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5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82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641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462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284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16" indent="-25711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084" indent="-214262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052" indent="-17141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199874" indent="-17141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2694" indent="-17141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514" indent="-17141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335" indent="-17141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157" indent="-17141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3977" indent="-17141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2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1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2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84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04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25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46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67" algn="l" defTabSz="68564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32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5.jpe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prodej@enika.c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tif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18.emf"/><Relationship Id="rId12" Type="http://schemas.openxmlformats.org/officeDocument/2006/relationships/image" Target="../media/image23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5.jpeg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rodej@enika.cz" TargetMode="External"/><Relationship Id="rId7" Type="http://schemas.openxmlformats.org/officeDocument/2006/relationships/image" Target="../media/image27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683568" y="2492896"/>
            <a:ext cx="734481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63" tIns="34282" rIns="68563" bIns="34282"/>
          <a:lstStyle/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Analogově řízené polovodičové spínače </a:t>
            </a:r>
            <a:r>
              <a:rPr kumimoji="0" lang="cs-CZ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RGCxP</a:t>
            </a:r>
            <a:endParaRPr kumimoji="0" lang="cs-CZ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cs-CZ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20.2.2024</a:t>
            </a:r>
          </a:p>
          <a:p>
            <a:pPr marL="0" marR="0" lvl="0" indent="0" algn="ctr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it-IT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Obrázek 2" descr="nove logo ENIKA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9958" y="6100525"/>
            <a:ext cx="1107123" cy="352266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92C6388-8D07-4361-85EA-98C3EAF26035}"/>
              </a:ext>
            </a:extLst>
          </p:cNvPr>
          <p:cNvSpPr txBox="1"/>
          <p:nvPr/>
        </p:nvSpPr>
        <p:spPr>
          <a:xfrm>
            <a:off x="857929" y="6100525"/>
            <a:ext cx="1792478" cy="329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81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3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Radovan Šmidrkal</a:t>
            </a:r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 pro fotovoltaické systémy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4251710"/>
            <a:ext cx="8507288" cy="162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179512" y="1667237"/>
            <a:ext cx="4469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RGC1P - proporcionální regulátory výkonu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Spínání topné zátěže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Preferován analog. vstup 0-10V , 1-fázové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RGC1P23V12ED pro zátěž do 3,45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Zástavná hloubka 65 mm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E3DC1A-4DFE-4797-9093-81CF9C948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641" y="1576107"/>
            <a:ext cx="4477359" cy="3204531"/>
          </a:xfrm>
          <a:prstGeom prst="rect">
            <a:avLst/>
          </a:prstGeom>
        </p:spPr>
      </p:pic>
      <p:graphicFrame>
        <p:nvGraphicFramePr>
          <p:cNvPr id="14" name="Tabulka 13">
            <a:extLst>
              <a:ext uri="{FF2B5EF4-FFF2-40B4-BE49-F238E27FC236}">
                <a16:creationId xmlns:a16="http://schemas.microsoft.com/office/drawing/2014/main" id="{1399C3A3-0EC3-0E66-747D-CE3D13D31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355700"/>
              </p:ext>
            </p:extLst>
          </p:nvPr>
        </p:nvGraphicFramePr>
        <p:xfrm>
          <a:off x="4128867" y="4361859"/>
          <a:ext cx="5015133" cy="1654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88316">
                  <a:extLst>
                    <a:ext uri="{9D8B030D-6E8A-4147-A177-3AD203B41FA5}">
                      <a16:colId xmlns:a16="http://schemas.microsoft.com/office/drawing/2014/main" val="4203094350"/>
                    </a:ext>
                  </a:extLst>
                </a:gridCol>
                <a:gridCol w="1062528">
                  <a:extLst>
                    <a:ext uri="{9D8B030D-6E8A-4147-A177-3AD203B41FA5}">
                      <a16:colId xmlns:a16="http://schemas.microsoft.com/office/drawing/2014/main" val="265643827"/>
                    </a:ext>
                  </a:extLst>
                </a:gridCol>
                <a:gridCol w="752403">
                  <a:extLst>
                    <a:ext uri="{9D8B030D-6E8A-4147-A177-3AD203B41FA5}">
                      <a16:colId xmlns:a16="http://schemas.microsoft.com/office/drawing/2014/main" val="854609536"/>
                    </a:ext>
                  </a:extLst>
                </a:gridCol>
                <a:gridCol w="954718">
                  <a:extLst>
                    <a:ext uri="{9D8B030D-6E8A-4147-A177-3AD203B41FA5}">
                      <a16:colId xmlns:a16="http://schemas.microsoft.com/office/drawing/2014/main" val="804501847"/>
                    </a:ext>
                  </a:extLst>
                </a:gridCol>
                <a:gridCol w="957168">
                  <a:extLst>
                    <a:ext uri="{9D8B030D-6E8A-4147-A177-3AD203B41FA5}">
                      <a16:colId xmlns:a16="http://schemas.microsoft.com/office/drawing/2014/main" val="3459442687"/>
                    </a:ext>
                  </a:extLst>
                </a:gridCol>
              </a:tblGrid>
              <a:tr h="27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P/N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Rozsah napětí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Proud *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Ext.napájení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Max.zátěž*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5834917"/>
                  </a:ext>
                </a:extLst>
              </a:tr>
              <a:tr h="27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RGC1P23V12ED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85-265 VAC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15 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 VAC/DC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3,45 kW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3871717"/>
                  </a:ext>
                </a:extLst>
              </a:tr>
              <a:tr h="27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RGC1P23AA12E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85-265 VAC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15 A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3,45 kW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6462126"/>
                  </a:ext>
                </a:extLst>
              </a:tr>
              <a:tr h="27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RGC1P23V30ED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85-265 VAC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30 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 VAC/DC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6,9 kW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85871688"/>
                  </a:ext>
                </a:extLst>
              </a:tr>
              <a:tr h="27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RGC1P48V30ED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190-550 VAC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30  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 VAC/DC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12 kW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4463022"/>
                  </a:ext>
                </a:extLst>
              </a:tr>
              <a:tr h="275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RGC1P48V42ED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cs-CZ" sz="1100" dirty="0">
                          <a:effectLst/>
                        </a:rPr>
                        <a:t>9</a:t>
                      </a:r>
                      <a:r>
                        <a:rPr lang="en-US" sz="1100" dirty="0">
                          <a:effectLst/>
                        </a:rPr>
                        <a:t>0-</a:t>
                      </a:r>
                      <a:r>
                        <a:rPr lang="cs-CZ" sz="1100" dirty="0">
                          <a:effectLst/>
                        </a:rPr>
                        <a:t>55</a:t>
                      </a:r>
                      <a:r>
                        <a:rPr lang="en-US" sz="1100" dirty="0">
                          <a:effectLst/>
                        </a:rPr>
                        <a:t>0 VAC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43 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24 VAC/DC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17,2 kW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9425057"/>
                  </a:ext>
                </a:extLst>
              </a:tr>
            </a:tbl>
          </a:graphicData>
        </a:graphic>
      </p:graphicFrame>
      <p:sp>
        <p:nvSpPr>
          <p:cNvPr id="15" name="Rectangle 1">
            <a:extLst>
              <a:ext uri="{FF2B5EF4-FFF2-40B4-BE49-F238E27FC236}">
                <a16:creationId xmlns:a16="http://schemas.microsoft.com/office/drawing/2014/main" id="{6A86B338-6D5A-7559-B2EC-055990BE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85" y="6045528"/>
            <a:ext cx="18257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kumimoji="0" lang="en-US" alt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zátěž</a:t>
            </a:r>
            <a:r>
              <a:rPr kumimoji="0" lang="en-US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AC-51@40°C</a:t>
            </a:r>
            <a:endParaRPr kumimoji="0" lang="en-US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126CAA9B-E643-8259-D217-72F54D501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5" y="3662493"/>
            <a:ext cx="3950884" cy="209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1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 pro fotovoltaické systémy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84728" y="4217456"/>
            <a:ext cx="8507288" cy="162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179512" y="1667237"/>
            <a:ext cx="44699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PLC a řídící systémy s výstupy pro RGC1P: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LOXONE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TECOMAT-FOXTROT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SDS MICRO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SIEMENS LOGO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b="1" dirty="0"/>
              <a:t>UNIPI NEURON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DIGINEX-VICTRONY+RGC1P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E3DC1A-4DFE-4797-9093-81CF9C948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641" y="1576107"/>
            <a:ext cx="4477359" cy="3204531"/>
          </a:xfrm>
          <a:prstGeom prst="rect">
            <a:avLst/>
          </a:prstGeom>
        </p:spPr>
      </p:pic>
      <p:sp>
        <p:nvSpPr>
          <p:cNvPr id="15" name="Rectangle 1">
            <a:extLst>
              <a:ext uri="{FF2B5EF4-FFF2-40B4-BE49-F238E27FC236}">
                <a16:creationId xmlns:a16="http://schemas.microsoft.com/office/drawing/2014/main" id="{6A86B338-6D5A-7559-B2EC-055990BEC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085" y="6045528"/>
            <a:ext cx="182578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</a:t>
            </a:r>
            <a:r>
              <a:rPr kumimoji="0" lang="en-US" altLang="cs-CZ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zátěž</a:t>
            </a:r>
            <a:r>
              <a:rPr kumimoji="0" lang="en-US" altLang="cs-CZ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AC-51@40°C</a:t>
            </a:r>
            <a:endParaRPr kumimoji="0" lang="en-US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42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RGC1P, další použití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667237"/>
            <a:ext cx="69474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Přesné regulace u topných procesů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Spínání krátko vlnových infrazářičů (SWIR)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Regulace otáček pro AC ventilátory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Spínání transformátorové zátěže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C04999D6-1AE3-4331-87E7-C24AAC3866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639" y="3360271"/>
            <a:ext cx="3453689" cy="237294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14CD3B7-C9CF-456A-BB0A-F572223F6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92" y="1648949"/>
            <a:ext cx="1968252" cy="155234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E9E39E4-821D-48F8-958E-F162E48A35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6" y="4080930"/>
            <a:ext cx="2197897" cy="164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6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RGC1P, soft start SWIR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667237"/>
            <a:ext cx="69474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" name="Picture 24">
            <a:extLst>
              <a:ext uri="{FF2B5EF4-FFF2-40B4-BE49-F238E27FC236}">
                <a16:creationId xmlns:a16="http://schemas.microsoft.com/office/drawing/2014/main" id="{FBABC6B6-1BD2-C83C-24C0-3A8A4519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763216"/>
            <a:ext cx="8640612" cy="411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51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978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RGC2(3)P, 2 pólové x 3 pólové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62428" y="2799939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83F694C-12DF-9EC3-997D-841F94F2EA05}"/>
              </a:ext>
            </a:extLst>
          </p:cNvPr>
          <p:cNvSpPr txBox="1"/>
          <p:nvPr/>
        </p:nvSpPr>
        <p:spPr>
          <a:xfrm>
            <a:off x="611560" y="16288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RGC2P, ekonomická verze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B7E4D54-A9B8-3C63-A4E2-2313B62A1098}"/>
              </a:ext>
            </a:extLst>
          </p:cNvPr>
          <p:cNvSpPr txBox="1"/>
          <p:nvPr/>
        </p:nvSpPr>
        <p:spPr>
          <a:xfrm>
            <a:off x="4842685" y="160408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RGC3P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449DCE3-9E31-3F91-D321-978FC2B011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508" y="1973419"/>
            <a:ext cx="2118442" cy="152855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12D36B8-836D-2D37-762C-041D464049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8838" y="1897777"/>
            <a:ext cx="2313041" cy="1667317"/>
          </a:xfrm>
          <a:prstGeom prst="rect">
            <a:avLst/>
          </a:prstGeom>
        </p:spPr>
      </p:pic>
      <p:grpSp>
        <p:nvGrpSpPr>
          <p:cNvPr id="22" name="Group 8">
            <a:extLst>
              <a:ext uri="{FF2B5EF4-FFF2-40B4-BE49-F238E27FC236}">
                <a16:creationId xmlns:a16="http://schemas.microsoft.com/office/drawing/2014/main" id="{B5A6105F-6156-68D9-9FCA-047B9CD94093}"/>
              </a:ext>
            </a:extLst>
          </p:cNvPr>
          <p:cNvGrpSpPr>
            <a:grpSpLocks/>
          </p:cNvGrpSpPr>
          <p:nvPr/>
        </p:nvGrpSpPr>
        <p:grpSpPr bwMode="auto">
          <a:xfrm>
            <a:off x="5460998" y="4240219"/>
            <a:ext cx="2206625" cy="1985963"/>
            <a:chOff x="7254588" y="4179114"/>
            <a:chExt cx="2207415" cy="1986190"/>
          </a:xfrm>
        </p:grpSpPr>
        <p:pic>
          <p:nvPicPr>
            <p:cNvPr id="23" name="Picture 198">
              <a:extLst>
                <a:ext uri="{FF2B5EF4-FFF2-40B4-BE49-F238E27FC236}">
                  <a16:creationId xmlns:a16="http://schemas.microsoft.com/office/drawing/2014/main" id="{91A86329-C845-5A9F-7CAA-F910AAD8DA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58" t="66727" r="20483" b="10406"/>
            <a:stretch>
              <a:fillRect/>
            </a:stretch>
          </p:blipFill>
          <p:spPr bwMode="auto">
            <a:xfrm>
              <a:off x="7254588" y="4426270"/>
              <a:ext cx="2207415" cy="165396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28">
              <a:extLst>
                <a:ext uri="{FF2B5EF4-FFF2-40B4-BE49-F238E27FC236}">
                  <a16:creationId xmlns:a16="http://schemas.microsoft.com/office/drawing/2014/main" id="{A4DA0E12-8B4F-0F0F-DA64-5286613A425D}"/>
                </a:ext>
              </a:extLst>
            </p:cNvPr>
            <p:cNvSpPr/>
            <p:nvPr/>
          </p:nvSpPr>
          <p:spPr>
            <a:xfrm>
              <a:off x="7308689" y="4179114"/>
              <a:ext cx="2153313" cy="1986190"/>
            </a:xfrm>
            <a:prstGeom prst="rect">
              <a:avLst/>
            </a:prstGeom>
            <a:grpFill/>
            <a:ln w="6350" cap="flat" cmpd="sng" algn="ctr">
              <a:solidFill>
                <a:srgbClr val="0070C0"/>
              </a:solidFill>
              <a:prstDash val="dash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solidFill>
                    <a:srgbClr val="000000"/>
                  </a:solidFill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4">
            <a:extLst>
              <a:ext uri="{FF2B5EF4-FFF2-40B4-BE49-F238E27FC236}">
                <a16:creationId xmlns:a16="http://schemas.microsoft.com/office/drawing/2014/main" id="{584C4183-1E9B-F323-A919-90A86FD66FEF}"/>
              </a:ext>
            </a:extLst>
          </p:cNvPr>
          <p:cNvGrpSpPr>
            <a:grpSpLocks/>
          </p:cNvGrpSpPr>
          <p:nvPr/>
        </p:nvGrpSpPr>
        <p:grpSpPr bwMode="auto">
          <a:xfrm>
            <a:off x="839788" y="4240219"/>
            <a:ext cx="1827212" cy="1728787"/>
            <a:chOff x="740345" y="4185084"/>
            <a:chExt cx="1827009" cy="1728192"/>
          </a:xfrm>
        </p:grpSpPr>
        <p:pic>
          <p:nvPicPr>
            <p:cNvPr id="29" name="Picture 197">
              <a:extLst>
                <a:ext uri="{FF2B5EF4-FFF2-40B4-BE49-F238E27FC236}">
                  <a16:creationId xmlns:a16="http://schemas.microsoft.com/office/drawing/2014/main" id="{CF1938C6-B877-94C7-E455-D02D34CCAA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50" t="65076" r="48978" b="15764"/>
            <a:stretch>
              <a:fillRect/>
            </a:stretch>
          </p:blipFill>
          <p:spPr bwMode="auto">
            <a:xfrm>
              <a:off x="775514" y="4426270"/>
              <a:ext cx="1791840" cy="140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EE6908E5-37FD-F861-9249-0C9BFC56CA77}"/>
                </a:ext>
              </a:extLst>
            </p:cNvPr>
            <p:cNvSpPr/>
            <p:nvPr/>
          </p:nvSpPr>
          <p:spPr>
            <a:xfrm>
              <a:off x="740345" y="4185084"/>
              <a:ext cx="1791840" cy="1728192"/>
            </a:xfrm>
            <a:prstGeom prst="rect">
              <a:avLst/>
            </a:prstGeom>
            <a:grpFill/>
            <a:ln w="63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b="1">
                <a:ln>
                  <a:solidFill>
                    <a:schemeClr val="tx1"/>
                  </a:solidFill>
                  <a:prstDash val="dash"/>
                </a:ln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5">
            <a:extLst>
              <a:ext uri="{FF2B5EF4-FFF2-40B4-BE49-F238E27FC236}">
                <a16:creationId xmlns:a16="http://schemas.microsoft.com/office/drawing/2014/main" id="{7C30C09F-4563-B1EE-E31E-CC552B1A379F}"/>
              </a:ext>
            </a:extLst>
          </p:cNvPr>
          <p:cNvGrpSpPr>
            <a:grpSpLocks/>
          </p:cNvGrpSpPr>
          <p:nvPr/>
        </p:nvGrpSpPr>
        <p:grpSpPr bwMode="auto">
          <a:xfrm>
            <a:off x="3198323" y="4240219"/>
            <a:ext cx="1847850" cy="1728787"/>
            <a:chOff x="2809403" y="4185084"/>
            <a:chExt cx="1847205" cy="1728192"/>
          </a:xfrm>
        </p:grpSpPr>
        <p:pic>
          <p:nvPicPr>
            <p:cNvPr id="32" name="Picture 197">
              <a:extLst>
                <a:ext uri="{FF2B5EF4-FFF2-40B4-BE49-F238E27FC236}">
                  <a16:creationId xmlns:a16="http://schemas.microsoft.com/office/drawing/2014/main" id="{897BA7DA-A8DD-F732-90C2-0AED1B111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93" t="65076" r="23608" b="15764"/>
            <a:stretch>
              <a:fillRect/>
            </a:stretch>
          </p:blipFill>
          <p:spPr bwMode="auto">
            <a:xfrm>
              <a:off x="2809403" y="4426270"/>
              <a:ext cx="1847205" cy="14016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Rectangle 226">
              <a:extLst>
                <a:ext uri="{FF2B5EF4-FFF2-40B4-BE49-F238E27FC236}">
                  <a16:creationId xmlns:a16="http://schemas.microsoft.com/office/drawing/2014/main" id="{F73F557B-BFF5-E254-12F8-53E0AA365E92}"/>
                </a:ext>
              </a:extLst>
            </p:cNvPr>
            <p:cNvSpPr/>
            <p:nvPr/>
          </p:nvSpPr>
          <p:spPr>
            <a:xfrm>
              <a:off x="2864768" y="4185084"/>
              <a:ext cx="1791840" cy="1728192"/>
            </a:xfrm>
            <a:prstGeom prst="rect">
              <a:avLst/>
            </a:prstGeom>
            <a:grpFill/>
            <a:ln w="6350" cap="flat" cmpd="sng" algn="ctr">
              <a:solidFill>
                <a:srgbClr val="0070C0"/>
              </a:solidFill>
              <a:prstDash val="dash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solidFill>
                    <a:srgbClr val="000000"/>
                  </a:solidFill>
                  <a:prstDash val="dash"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2B07950A-9F32-89F3-3351-61B9910DBCE7}"/>
              </a:ext>
            </a:extLst>
          </p:cNvPr>
          <p:cNvSpPr txBox="1"/>
          <p:nvPr/>
        </p:nvSpPr>
        <p:spPr>
          <a:xfrm>
            <a:off x="782595" y="3575071"/>
            <a:ext cx="148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Zapojení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EA1F50ED-2372-C2B5-FB65-7F8DA098F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2272" y="1628800"/>
            <a:ext cx="179343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4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978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RGC2(3)P, 3-fáz.proporc. spínače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865322" y="1491107"/>
            <a:ext cx="82786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Pevné spínací režimy  (fázové řízení  celé vlny, soft start + celé vlny)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Jmenovité napětí 600 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Jmenovitý proud RGC2P …2 x 25A, 2 x 40A, 2 x 75A (51 kW)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Jmenovitý proud RGC3P… 3 x 20A, 3 x 30A, 3x 65A (45 kW)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LED indikace poruchy a poruchová signalizace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Zkratová odolnost 100kArms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15EBF9-A9E4-461B-A00F-B0AFCE899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249" y="3531835"/>
            <a:ext cx="3629735" cy="259183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CB437BD6-EE27-4E27-AB96-D0AC0F316D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2318" y="3610689"/>
            <a:ext cx="4253132" cy="234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71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978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RGC2(3)P, 3-fáz.proporc. spínače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865322" y="1491107"/>
            <a:ext cx="8278678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cs-CZ" altLang="cs-CZ" b="1" dirty="0">
                <a:solidFill>
                  <a:srgbClr val="0070C0"/>
                </a:solidFill>
                <a:latin typeface="Futura Bk BT" pitchFamily="34" charset="0"/>
              </a:rPr>
              <a:t>Proudové řízení</a:t>
            </a:r>
            <a:endParaRPr lang="en-GB" altLang="cs-CZ" b="1" dirty="0">
              <a:solidFill>
                <a:srgbClr val="0070C0"/>
              </a:solidFill>
              <a:latin typeface="Futura Bk BT" pitchFamily="34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AA: </a:t>
            </a:r>
            <a:r>
              <a:rPr lang="en-GB" altLang="cs-CZ" b="1" dirty="0">
                <a:solidFill>
                  <a:srgbClr val="0070C0"/>
                </a:solidFill>
                <a:latin typeface="Futura Bk BT" pitchFamily="34" charset="0"/>
              </a:rPr>
              <a:t>	</a:t>
            </a:r>
            <a:r>
              <a:rPr lang="en-GB" altLang="cs-CZ" b="1" dirty="0">
                <a:latin typeface="Futura Bk BT" pitchFamily="34" charset="0"/>
              </a:rPr>
              <a:t>4-20mA</a:t>
            </a:r>
            <a:r>
              <a:rPr lang="en-GB" altLang="cs-CZ" b="1" dirty="0">
                <a:latin typeface="Futura Bk BT" pitchFamily="34" charset="0"/>
                <a:hlinkClick r:id="" action="ppaction://noaction"/>
              </a:rPr>
              <a:t>  </a:t>
            </a:r>
            <a:r>
              <a:rPr lang="en-GB" altLang="cs-CZ" b="1" dirty="0">
                <a:solidFill>
                  <a:srgbClr val="EF2542"/>
                </a:solidFill>
                <a:latin typeface="Futura Bk BT" pitchFamily="34" charset="0"/>
              </a:rPr>
              <a:t>...</a:t>
            </a:r>
            <a:r>
              <a:rPr lang="cs-CZ" altLang="cs-CZ" b="1" dirty="0">
                <a:solidFill>
                  <a:srgbClr val="EF2542"/>
                </a:solidFill>
                <a:latin typeface="Futura Bk BT" pitchFamily="34" charset="0"/>
              </a:rPr>
              <a:t> nevyžaduje externí napájení</a:t>
            </a:r>
            <a:endParaRPr lang="en-GB" altLang="cs-CZ" b="1" dirty="0">
              <a:solidFill>
                <a:srgbClr val="EF2542"/>
              </a:solidFill>
              <a:latin typeface="Futura Bk BT" pitchFamily="34" charset="0"/>
            </a:endParaRP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I: </a:t>
            </a:r>
            <a:r>
              <a:rPr lang="en-GB" altLang="cs-CZ" b="1" dirty="0">
                <a:solidFill>
                  <a:srgbClr val="0070C0"/>
                </a:solidFill>
                <a:latin typeface="Futura Bk BT" pitchFamily="34" charset="0"/>
              </a:rPr>
              <a:t>	</a:t>
            </a:r>
            <a:r>
              <a:rPr lang="en-GB" altLang="cs-CZ" b="1" dirty="0">
                <a:latin typeface="Futura Bk BT" pitchFamily="34" charset="0"/>
              </a:rPr>
              <a:t>4-20mA</a:t>
            </a: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	0-20mA</a:t>
            </a: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	12-20mA</a:t>
            </a:r>
          </a:p>
          <a:p>
            <a:pPr eaLnBrk="1" hangingPunct="1">
              <a:spcBef>
                <a:spcPts val="2400"/>
              </a:spcBef>
              <a:spcAft>
                <a:spcPts val="600"/>
              </a:spcAft>
            </a:pPr>
            <a:r>
              <a:rPr lang="cs-CZ" altLang="cs-CZ" b="1" dirty="0">
                <a:solidFill>
                  <a:srgbClr val="0070C0"/>
                </a:solidFill>
                <a:latin typeface="Futura Bk BT" pitchFamily="34" charset="0"/>
              </a:rPr>
              <a:t>Napěťové řízení</a:t>
            </a:r>
            <a:endParaRPr lang="en-GB" altLang="cs-CZ" b="1" dirty="0">
              <a:solidFill>
                <a:srgbClr val="0070C0"/>
              </a:solidFill>
              <a:latin typeface="Futura Bk BT" pitchFamily="34" charset="0"/>
            </a:endParaRP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V: </a:t>
            </a:r>
            <a:r>
              <a:rPr lang="en-GB" altLang="cs-CZ" b="1" dirty="0">
                <a:solidFill>
                  <a:srgbClr val="0070C0"/>
                </a:solidFill>
                <a:latin typeface="Futura Bk BT" pitchFamily="34" charset="0"/>
              </a:rPr>
              <a:t>	</a:t>
            </a:r>
            <a:r>
              <a:rPr lang="en-GB" altLang="cs-CZ" b="1" dirty="0">
                <a:latin typeface="Futura Bk BT" pitchFamily="34" charset="0"/>
              </a:rPr>
              <a:t>0-10V</a:t>
            </a: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	0-5V</a:t>
            </a: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	1-5V</a:t>
            </a:r>
          </a:p>
          <a:p>
            <a:pPr eaLnBrk="1" hangingPunct="1">
              <a:spcBef>
                <a:spcPts val="300"/>
              </a:spcBef>
              <a:buClr>
                <a:srgbClr val="FF0000"/>
              </a:buClr>
            </a:pPr>
            <a:r>
              <a:rPr lang="en-GB" altLang="cs-CZ" b="1" dirty="0">
                <a:latin typeface="Futura Bk BT" pitchFamily="34" charset="0"/>
              </a:rPr>
              <a:t>	</a:t>
            </a:r>
            <a:r>
              <a:rPr lang="cs-CZ" altLang="cs-CZ" b="1" dirty="0">
                <a:latin typeface="Futura Bk BT" pitchFamily="34" charset="0"/>
              </a:rPr>
              <a:t>nastavení externím potenciometrem</a:t>
            </a:r>
            <a:endParaRPr lang="en-GB" altLang="cs-CZ" b="1" dirty="0">
              <a:latin typeface="Futura Bk BT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792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978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RGC2(3)P,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analog.vstupy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6655" y="2783336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865322" y="1491107"/>
            <a:ext cx="827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cs-CZ" sz="1800" b="1" dirty="0">
                <a:latin typeface="Futura Md BT" pitchFamily="34" charset="0"/>
              </a:rPr>
              <a:t>RGC..</a:t>
            </a:r>
            <a:r>
              <a:rPr lang="en-GB" altLang="cs-CZ" sz="1800" b="1" dirty="0">
                <a:solidFill>
                  <a:srgbClr val="0070C0"/>
                </a:solidFill>
                <a:latin typeface="Futura Md BT" pitchFamily="34" charset="0"/>
              </a:rPr>
              <a:t>I</a:t>
            </a:r>
            <a:r>
              <a:rPr lang="en-GB" altLang="cs-CZ" sz="1800" b="1" dirty="0">
                <a:latin typeface="Futura Md BT" pitchFamily="34" charset="0"/>
              </a:rPr>
              <a:t>.. </a:t>
            </a:r>
            <a:r>
              <a:rPr lang="cs-CZ" altLang="cs-CZ" b="1" dirty="0">
                <a:latin typeface="Futura Md BT" pitchFamily="34" charset="0"/>
              </a:rPr>
              <a:t>                                                 </a:t>
            </a:r>
            <a:r>
              <a:rPr lang="en-GB" altLang="cs-CZ" sz="1800" b="1" dirty="0">
                <a:latin typeface="Futura Md BT" pitchFamily="34" charset="0"/>
              </a:rPr>
              <a:t> RGC..</a:t>
            </a:r>
            <a:r>
              <a:rPr lang="en-GB" altLang="cs-CZ" sz="1800" b="1" dirty="0">
                <a:solidFill>
                  <a:srgbClr val="0070C0"/>
                </a:solidFill>
                <a:latin typeface="Futura Md BT" pitchFamily="34" charset="0"/>
              </a:rPr>
              <a:t>V</a:t>
            </a:r>
            <a:r>
              <a:rPr lang="en-GB" altLang="cs-CZ" sz="1800" b="1" dirty="0">
                <a:latin typeface="Futura Md BT" pitchFamily="34" charset="0"/>
              </a:rPr>
              <a:t>..</a:t>
            </a:r>
            <a:endParaRPr lang="cs-CZ" dirty="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4F679C86-7899-B618-E79C-DAA5B077A608}"/>
              </a:ext>
            </a:extLst>
          </p:cNvPr>
          <p:cNvGrpSpPr>
            <a:grpSpLocks/>
          </p:cNvGrpSpPr>
          <p:nvPr/>
        </p:nvGrpSpPr>
        <p:grpSpPr bwMode="auto">
          <a:xfrm>
            <a:off x="721092" y="1857249"/>
            <a:ext cx="2865765" cy="4504103"/>
            <a:chOff x="848544" y="1562039"/>
            <a:chExt cx="2983606" cy="4731215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4A9ED42-3241-AB2B-34E2-9B082A5A12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8544" y="1562039"/>
              <a:ext cx="2983606" cy="4731215"/>
              <a:chOff x="-9525" y="-80129"/>
              <a:chExt cx="2695574" cy="4566404"/>
            </a:xfrm>
          </p:grpSpPr>
          <p:grpSp>
            <p:nvGrpSpPr>
              <p:cNvPr id="16" name="Group 4">
                <a:extLst>
                  <a:ext uri="{FF2B5EF4-FFF2-40B4-BE49-F238E27FC236}">
                    <a16:creationId xmlns:a16="http://schemas.microsoft.com/office/drawing/2014/main" id="{776B993A-880D-41AE-374F-1E7A203CC8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9525" y="-80129"/>
                <a:ext cx="2695574" cy="4566404"/>
                <a:chOff x="-9525" y="-80129"/>
                <a:chExt cx="2695574" cy="4566404"/>
              </a:xfrm>
            </p:grpSpPr>
            <p:sp>
              <p:nvSpPr>
                <p:cNvPr id="18" name="TextBox 951">
                  <a:extLst>
                    <a:ext uri="{FF2B5EF4-FFF2-40B4-BE49-F238E27FC236}">
                      <a16:creationId xmlns:a16="http://schemas.microsoft.com/office/drawing/2014/main" id="{946913BA-0E62-FD81-339C-73B03386EAC7}"/>
                    </a:ext>
                  </a:extLst>
                </p:cNvPr>
                <p:cNvSpPr txBox="1"/>
                <p:nvPr/>
              </p:nvSpPr>
              <p:spPr>
                <a:xfrm>
                  <a:off x="417979" y="3700180"/>
                  <a:ext cx="570962" cy="211464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COM</a:t>
                  </a:r>
                </a:p>
              </p:txBody>
            </p:sp>
            <p:grpSp>
              <p:nvGrpSpPr>
                <p:cNvPr id="19" name="Group 7">
                  <a:extLst>
                    <a:ext uri="{FF2B5EF4-FFF2-40B4-BE49-F238E27FC236}">
                      <a16:creationId xmlns:a16="http://schemas.microsoft.com/office/drawing/2014/main" id="{895C0A22-2EA7-AA38-450B-F0A11A0389D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9525" y="-80129"/>
                  <a:ext cx="2695574" cy="3766305"/>
                  <a:chOff x="-9525" y="-80129"/>
                  <a:chExt cx="2695574" cy="3766305"/>
                </a:xfrm>
              </p:grpSpPr>
              <p:grpSp>
                <p:nvGrpSpPr>
                  <p:cNvPr id="26" name="Group 14">
                    <a:extLst>
                      <a:ext uri="{FF2B5EF4-FFF2-40B4-BE49-F238E27FC236}">
                        <a16:creationId xmlns:a16="http://schemas.microsoft.com/office/drawing/2014/main" id="{3DB290E6-BBD6-8C42-5F70-BBDF50C8A5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657226"/>
                    <a:ext cx="2686049" cy="3028950"/>
                    <a:chOff x="0" y="657226"/>
                    <a:chExt cx="2090304" cy="2387438"/>
                  </a:xfrm>
                </p:grpSpPr>
                <p:grpSp>
                  <p:nvGrpSpPr>
                    <p:cNvPr id="30" name="Group 20">
                      <a:extLst>
                        <a:ext uri="{FF2B5EF4-FFF2-40B4-BE49-F238E27FC236}">
                          <a16:creationId xmlns:a16="http://schemas.microsoft.com/office/drawing/2014/main" id="{AF6A71C1-6CDC-CB73-F1F9-40C657AAA5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657226"/>
                      <a:ext cx="2090304" cy="2387438"/>
                      <a:chOff x="0" y="657226"/>
                      <a:chExt cx="2090304" cy="2387438"/>
                    </a:xfrm>
                  </p:grpSpPr>
                  <p:grpSp>
                    <p:nvGrpSpPr>
                      <p:cNvPr id="41" name="Group 33">
                        <a:extLst>
                          <a:ext uri="{FF2B5EF4-FFF2-40B4-BE49-F238E27FC236}">
                            <a16:creationId xmlns:a16="http://schemas.microsoft.com/office/drawing/2014/main" id="{741A262C-B079-A6C5-EFD5-4EBAF02217D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57226"/>
                        <a:ext cx="2090304" cy="2387438"/>
                        <a:chOff x="0" y="657226"/>
                        <a:chExt cx="2090304" cy="2387438"/>
                      </a:xfrm>
                    </p:grpSpPr>
                    <p:pic>
                      <p:nvPicPr>
                        <p:cNvPr id="45" name="Picture 37">
                          <a:extLst>
                            <a:ext uri="{FF2B5EF4-FFF2-40B4-BE49-F238E27FC236}">
                              <a16:creationId xmlns:a16="http://schemas.microsoft.com/office/drawing/2014/main" id="{73FAC297-8B5E-69E9-F96E-39DCF12359D5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7226"/>
                          <a:ext cx="1930111" cy="2387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grpSp>
                      <p:nvGrpSpPr>
                        <p:cNvPr id="46" name="Group 38">
                          <a:extLst>
                            <a:ext uri="{FF2B5EF4-FFF2-40B4-BE49-F238E27FC236}">
                              <a16:creationId xmlns:a16="http://schemas.microsoft.com/office/drawing/2014/main" id="{B95777AF-4865-4F6B-DB21-7F05C42A96E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267" y="1117657"/>
                          <a:ext cx="1890851" cy="471232"/>
                          <a:chOff x="88267" y="1117657"/>
                          <a:chExt cx="1890851" cy="471232"/>
                        </a:xfrm>
                      </p:grpSpPr>
                      <p:sp>
                        <p:nvSpPr>
                          <p:cNvPr id="55" name="TextBox 995">
                            <a:extLst>
                              <a:ext uri="{FF2B5EF4-FFF2-40B4-BE49-F238E27FC236}">
                                <a16:creationId xmlns:a16="http://schemas.microsoft.com/office/drawing/2014/main" id="{7D838DE3-F8C5-7D7F-D5B4-EEF6F208790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8598" y="1117169"/>
                            <a:ext cx="340502" cy="19566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Us</a:t>
                            </a:r>
                          </a:p>
                        </p:txBody>
                      </p:sp>
                      <p:sp>
                        <p:nvSpPr>
                          <p:cNvPr id="56" name="TextBox 996">
                            <a:extLst>
                              <a:ext uri="{FF2B5EF4-FFF2-40B4-BE49-F238E27FC236}">
                                <a16:creationId xmlns:a16="http://schemas.microsoft.com/office/drawing/2014/main" id="{7F160443-05CD-3324-9199-CEDB3670DC4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1878" y="1117169"/>
                            <a:ext cx="303661" cy="231899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Us</a:t>
                            </a:r>
                          </a:p>
                        </p:txBody>
                      </p:sp>
                      <p:sp>
                        <p:nvSpPr>
                          <p:cNvPr id="57" name="TextBox 997">
                            <a:extLst>
                              <a:ext uri="{FF2B5EF4-FFF2-40B4-BE49-F238E27FC236}">
                                <a16:creationId xmlns:a16="http://schemas.microsoft.com/office/drawing/2014/main" id="{5C9F99A9-2646-AFA4-1F5D-5E167501FF6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19529" y="1124415"/>
                            <a:ext cx="481169" cy="246393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 C1</a:t>
                            </a:r>
                          </a:p>
                        </p:txBody>
                      </p:sp>
                      <p:sp>
                        <p:nvSpPr>
                          <p:cNvPr id="58" name="TextBox 998">
                            <a:extLst>
                              <a:ext uri="{FF2B5EF4-FFF2-40B4-BE49-F238E27FC236}">
                                <a16:creationId xmlns:a16="http://schemas.microsoft.com/office/drawing/2014/main" id="{CD255722-1099-A47C-AB3F-FE14BB23BBA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26063" y="1124415"/>
                            <a:ext cx="482285" cy="246393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C2</a:t>
                            </a:r>
                          </a:p>
                        </p:txBody>
                      </p:sp>
                      <p:sp>
                        <p:nvSpPr>
                          <p:cNvPr id="59" name="TextBox 999">
                            <a:extLst>
                              <a:ext uri="{FF2B5EF4-FFF2-40B4-BE49-F238E27FC236}">
                                <a16:creationId xmlns:a16="http://schemas.microsoft.com/office/drawing/2014/main" id="{22206FA2-37C2-E316-5711-59CE7640A6F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63692" y="1124415"/>
                            <a:ext cx="481168" cy="39978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12  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NC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ALARM</a:t>
                            </a:r>
                          </a:p>
                        </p:txBody>
                      </p:sp>
                      <p:sp>
                        <p:nvSpPr>
                          <p:cNvPr id="60" name="TextBox 1000">
                            <a:extLst>
                              <a:ext uri="{FF2B5EF4-FFF2-40B4-BE49-F238E27FC236}">
                                <a16:creationId xmlns:a16="http://schemas.microsoft.com/office/drawing/2014/main" id="{9619D2E6-1779-2418-3113-C3E3DC3347A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497495" y="1124415"/>
                            <a:ext cx="481169" cy="39978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14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NO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ALARM</a:t>
                            </a:r>
                          </a:p>
                        </p:txBody>
                      </p:sp>
                      <p:sp>
                        <p:nvSpPr>
                          <p:cNvPr id="61" name="TextBox 1001">
                            <a:extLst>
                              <a:ext uri="{FF2B5EF4-FFF2-40B4-BE49-F238E27FC236}">
                                <a16:creationId xmlns:a16="http://schemas.microsoft.com/office/drawing/2014/main" id="{5F4D0A0B-4881-40F3-9198-6DCA62A22E1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52216" y="1124415"/>
                            <a:ext cx="482285" cy="443266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11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COM 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ALARM</a:t>
                            </a:r>
                          </a:p>
                        </p:txBody>
                      </p:sp>
                    </p:grpSp>
                    <p:grpSp>
                      <p:nvGrpSpPr>
                        <p:cNvPr id="47" name="Group 39">
                          <a:extLst>
                            <a:ext uri="{FF2B5EF4-FFF2-40B4-BE49-F238E27FC236}">
                              <a16:creationId xmlns:a16="http://schemas.microsoft.com/office/drawing/2014/main" id="{97CCBF29-C8CF-E540-C95C-EAF06F30E24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62" y="2305788"/>
                          <a:ext cx="2053242" cy="376799"/>
                          <a:chOff x="37062" y="2301833"/>
                          <a:chExt cx="2053242" cy="458811"/>
                        </a:xfrm>
                      </p:grpSpPr>
                      <p:sp>
                        <p:nvSpPr>
                          <p:cNvPr id="48" name="TextBox 988">
                            <a:extLst>
                              <a:ext uri="{FF2B5EF4-FFF2-40B4-BE49-F238E27FC236}">
                                <a16:creationId xmlns:a16="http://schemas.microsoft.com/office/drawing/2014/main" id="{930C85AB-50A9-AE77-D19A-6AC9B8CB903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7244" y="2336965"/>
                            <a:ext cx="488983" cy="37061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8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49" name="TextBox 989">
                            <a:extLst>
                              <a:ext uri="{FF2B5EF4-FFF2-40B4-BE49-F238E27FC236}">
                                <a16:creationId xmlns:a16="http://schemas.microsoft.com/office/drawing/2014/main" id="{5F5CAC90-616A-DC57-9DAA-14287FD576C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73921" y="2336965"/>
                            <a:ext cx="490100" cy="361791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8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0" name="TextBox 990">
                            <a:extLst>
                              <a:ext uri="{FF2B5EF4-FFF2-40B4-BE49-F238E27FC236}">
                                <a16:creationId xmlns:a16="http://schemas.microsoft.com/office/drawing/2014/main" id="{C31AA49E-CB44-92D1-6141-562448894DB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9006" y="2301668"/>
                            <a:ext cx="488983" cy="423560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 A1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COM</a:t>
                            </a:r>
                          </a:p>
                        </p:txBody>
                      </p:sp>
                      <p:sp>
                        <p:nvSpPr>
                          <p:cNvPr id="51" name="TextBox 991">
                            <a:extLst>
                              <a:ext uri="{FF2B5EF4-FFF2-40B4-BE49-F238E27FC236}">
                                <a16:creationId xmlns:a16="http://schemas.microsoft.com/office/drawing/2014/main" id="{3873420B-200B-351A-AA74-52A35A24AC1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1312" y="2301668"/>
                            <a:ext cx="437629" cy="458856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A2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4-20mA</a:t>
                            </a:r>
                          </a:p>
                        </p:txBody>
                      </p:sp>
                      <p:sp>
                        <p:nvSpPr>
                          <p:cNvPr id="52" name="TextBox 992">
                            <a:extLst>
                              <a:ext uri="{FF2B5EF4-FFF2-40B4-BE49-F238E27FC236}">
                                <a16:creationId xmlns:a16="http://schemas.microsoft.com/office/drawing/2014/main" id="{423539E6-6E1C-19FC-09FE-47AAEDF4D8B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200533" y="2301668"/>
                            <a:ext cx="488983" cy="423560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A4</a:t>
                            </a:r>
                            <a:endParaRPr kumimoji="0" lang="en-GB" sz="7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0-20mA</a:t>
                            </a:r>
                          </a:p>
                        </p:txBody>
                      </p:sp>
                      <p:sp>
                        <p:nvSpPr>
                          <p:cNvPr id="53" name="TextBox 993">
                            <a:extLst>
                              <a:ext uri="{FF2B5EF4-FFF2-40B4-BE49-F238E27FC236}">
                                <a16:creationId xmlns:a16="http://schemas.microsoft.com/office/drawing/2014/main" id="{38ECAF37-5AF9-1225-C77E-5C9770E66B7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01321" y="2345789"/>
                            <a:ext cx="488983" cy="238252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1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54" name="TextBox 994">
                            <a:extLst>
                              <a:ext uri="{FF2B5EF4-FFF2-40B4-BE49-F238E27FC236}">
                                <a16:creationId xmlns:a16="http://schemas.microsoft.com/office/drawing/2014/main" id="{E0CCF363-76E0-7211-F188-41EE8B0F2E2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919200" y="2301668"/>
                            <a:ext cx="482285" cy="432384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A3</a:t>
                            </a:r>
                            <a:endParaRPr kumimoji="0" lang="en-GB" sz="7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12-20mA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42" name="TextBox 981">
                        <a:extLst>
                          <a:ext uri="{FF2B5EF4-FFF2-40B4-BE49-F238E27FC236}">
                            <a16:creationId xmlns:a16="http://schemas.microsoft.com/office/drawing/2014/main" id="{67E49BEC-AE54-619C-734C-3A18211C7CF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83311" y="1863594"/>
                        <a:ext cx="570480" cy="188418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r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CONTROL</a:t>
                        </a:r>
                      </a:p>
                    </p:txBody>
                  </p:sp>
                  <p:sp>
                    <p:nvSpPr>
                      <p:cNvPr id="43" name="TextBox 982">
                        <a:extLst>
                          <a:ext uri="{FF2B5EF4-FFF2-40B4-BE49-F238E27FC236}">
                            <a16:creationId xmlns:a16="http://schemas.microsoft.com/office/drawing/2014/main" id="{A96D626E-1D5C-9FC7-367E-490EC7FA5C0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6850" y="2190911"/>
                        <a:ext cx="518010" cy="173924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r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ALARM</a:t>
                        </a:r>
                      </a:p>
                    </p:txBody>
                  </p:sp>
                  <p:sp>
                    <p:nvSpPr>
                      <p:cNvPr id="44" name="TextBox 984">
                        <a:extLst>
                          <a:ext uri="{FF2B5EF4-FFF2-40B4-BE49-F238E27FC236}">
                            <a16:creationId xmlns:a16="http://schemas.microsoft.com/office/drawing/2014/main" id="{C8FEC880-57B1-D992-221C-7BCA97218FF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53004" y="2024233"/>
                        <a:ext cx="385158" cy="188418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r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LOAD</a:t>
                        </a:r>
                      </a:p>
                    </p:txBody>
                  </p:sp>
                </p:grpSp>
                <p:sp>
                  <p:nvSpPr>
                    <p:cNvPr id="31" name="TextBox 966">
                      <a:extLst>
                        <a:ext uri="{FF2B5EF4-FFF2-40B4-BE49-F238E27FC236}">
                          <a16:creationId xmlns:a16="http://schemas.microsoft.com/office/drawing/2014/main" id="{205C3607-54EF-A3F4-8C6B-E17E681F33C0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-341167" y="1842769"/>
                      <a:ext cx="972286" cy="228862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RG Solid State Controller</a:t>
                      </a:r>
                    </a:p>
                  </p:txBody>
                </p:sp>
                <p:pic>
                  <p:nvPicPr>
                    <p:cNvPr id="32" name="Picture 22">
                      <a:extLst>
                        <a:ext uri="{FF2B5EF4-FFF2-40B4-BE49-F238E27FC236}">
                          <a16:creationId xmlns:a16="http://schemas.microsoft.com/office/drawing/2014/main" id="{48A468B8-E53F-7E8F-F0AA-BB0637D8DD9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ACAEAE"/>
                        </a:clrFrom>
                        <a:clrTo>
                          <a:srgbClr val="ACAEAE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14" t="20467" r="2235" b="68999"/>
                    <a:stretch>
                      <a:fillRect/>
                    </a:stretch>
                  </p:blipFill>
                  <p:spPr bwMode="auto">
                    <a:xfrm>
                      <a:off x="1187161" y="1471181"/>
                      <a:ext cx="623456" cy="164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3" name="Oval 23">
                      <a:extLst>
                        <a:ext uri="{FF2B5EF4-FFF2-40B4-BE49-F238E27FC236}">
                          <a16:creationId xmlns:a16="http://schemas.microsoft.com/office/drawing/2014/main" id="{FBFADD8A-8F8B-9C13-8761-65B182E513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243" y="1387331"/>
                      <a:ext cx="421999" cy="4348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34" name="Group 24">
                      <a:extLst>
                        <a:ext uri="{FF2B5EF4-FFF2-40B4-BE49-F238E27FC236}">
                          <a16:creationId xmlns:a16="http://schemas.microsoft.com/office/drawing/2014/main" id="{664E332C-7403-1C67-B04C-FE41A258B9C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501" y="1182638"/>
                      <a:ext cx="299381" cy="391291"/>
                      <a:chOff x="345501" y="1182638"/>
                      <a:chExt cx="299381" cy="391291"/>
                    </a:xfrm>
                  </p:grpSpPr>
                  <p:sp>
                    <p:nvSpPr>
                      <p:cNvPr id="39" name="TextBox 977">
                        <a:extLst>
                          <a:ext uri="{FF2B5EF4-FFF2-40B4-BE49-F238E27FC236}">
                            <a16:creationId xmlns:a16="http://schemas.microsoft.com/office/drawing/2014/main" id="{2CB78119-9844-A87A-5D3B-29274773793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5418" y="1182391"/>
                        <a:ext cx="309243" cy="289874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-</a:t>
                        </a:r>
                      </a:p>
                    </p:txBody>
                  </p:sp>
                  <p:sp>
                    <p:nvSpPr>
                      <p:cNvPr id="40" name="TextBox 978">
                        <a:extLst>
                          <a:ext uri="{FF2B5EF4-FFF2-40B4-BE49-F238E27FC236}">
                            <a16:creationId xmlns:a16="http://schemas.microsoft.com/office/drawing/2014/main" id="{DA39C7B7-4DE5-CC4C-FAD4-E1D8C4C6FF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5370" y="1283847"/>
                        <a:ext cx="301428" cy="289874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~</a:t>
                        </a:r>
                      </a:p>
                    </p:txBody>
                  </p:sp>
                </p:grpSp>
                <p:grpSp>
                  <p:nvGrpSpPr>
                    <p:cNvPr id="35" name="Group 25">
                      <a:extLst>
                        <a:ext uri="{FF2B5EF4-FFF2-40B4-BE49-F238E27FC236}">
                          <a16:creationId xmlns:a16="http://schemas.microsoft.com/office/drawing/2014/main" id="{A81E10D2-CBE9-CF0E-1367-AA5F090DB2A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312" y="1211155"/>
                      <a:ext cx="300262" cy="362774"/>
                      <a:chOff x="157312" y="1211155"/>
                      <a:chExt cx="300262" cy="362774"/>
                    </a:xfrm>
                  </p:grpSpPr>
                  <p:sp>
                    <p:nvSpPr>
                      <p:cNvPr id="37" name="TextBox 974">
                        <a:extLst>
                          <a:ext uri="{FF2B5EF4-FFF2-40B4-BE49-F238E27FC236}">
                            <a16:creationId xmlns:a16="http://schemas.microsoft.com/office/drawing/2014/main" id="{07475BA3-90E4-593F-D786-65F656E6BB7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1164" y="1211378"/>
                        <a:ext cx="296962" cy="282627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38" name="TextBox 976">
                        <a:extLst>
                          <a:ext uri="{FF2B5EF4-FFF2-40B4-BE49-F238E27FC236}">
                            <a16:creationId xmlns:a16="http://schemas.microsoft.com/office/drawing/2014/main" id="{E29FE5B1-88D8-F3C1-5D90-51D5C4EB58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7815" y="1291093"/>
                        <a:ext cx="296962" cy="282627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~</a:t>
                        </a:r>
                      </a:p>
                    </p:txBody>
                  </p:sp>
                </p:grpSp>
                <p:sp>
                  <p:nvSpPr>
                    <p:cNvPr id="36" name="Oval 26">
                      <a:extLst>
                        <a:ext uri="{FF2B5EF4-FFF2-40B4-BE49-F238E27FC236}">
                          <a16:creationId xmlns:a16="http://schemas.microsoft.com/office/drawing/2014/main" id="{3EC5FA62-6F92-2C0E-162C-8AE7B9A265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97331" y="2631761"/>
                      <a:ext cx="152946" cy="16426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5400" cap="flat" cmpd="sng" algn="ctr">
                      <a:solidFill>
                        <a:srgbClr val="000000"/>
                      </a:solidFill>
                      <a:prstDash val="solid"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27" name="Straight Connector 15">
                    <a:extLst>
                      <a:ext uri="{FF2B5EF4-FFF2-40B4-BE49-F238E27FC236}">
                        <a16:creationId xmlns:a16="http://schemas.microsoft.com/office/drawing/2014/main" id="{DA1CD156-0A82-9205-20CC-17CFFF7DC205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3297" y="450064"/>
                    <a:ext cx="0" cy="312599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oval" w="sm" len="sm"/>
                  </a:ln>
                  <a:effectLst/>
                </p:spPr>
              </p:cxnSp>
              <p:cxnSp>
                <p:nvCxnSpPr>
                  <p:cNvPr id="28" name="Straight Connector 16">
                    <a:extLst>
                      <a:ext uri="{FF2B5EF4-FFF2-40B4-BE49-F238E27FC236}">
                        <a16:creationId xmlns:a16="http://schemas.microsoft.com/office/drawing/2014/main" id="{9259846F-E1C2-6F82-DAFB-9FB663A2B30F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10213" y="459258"/>
                    <a:ext cx="0" cy="312599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oval" w="sm" len="sm"/>
                  </a:ln>
                  <a:effectLst/>
                </p:spPr>
              </p:cxnSp>
              <p:sp>
                <p:nvSpPr>
                  <p:cNvPr id="29" name="TextBox 962">
                    <a:extLst>
                      <a:ext uri="{FF2B5EF4-FFF2-40B4-BE49-F238E27FC236}">
                        <a16:creationId xmlns:a16="http://schemas.microsoft.com/office/drawing/2014/main" id="{F8B02957-8AF2-640B-7A6E-D5FD6C947618}"/>
                      </a:ext>
                    </a:extLst>
                  </p:cNvPr>
                  <p:cNvSpPr txBox="1"/>
                  <p:nvPr/>
                </p:nvSpPr>
                <p:spPr>
                  <a:xfrm>
                    <a:off x="-9525" y="-80129"/>
                    <a:ext cx="1047243" cy="635926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itchFamily="34" charset="0"/>
                        <a:ea typeface="+mn-ea"/>
                        <a:cs typeface="+mn-cs"/>
                      </a:rPr>
                      <a:t>24VAC/DC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itchFamily="34" charset="0"/>
                        <a:ea typeface="+mn-ea"/>
                        <a:cs typeface="+mn-cs"/>
                      </a:rPr>
                      <a:t>nebo</a:t>
                    </a:r>
                    <a:endPara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itchFamily="34" charset="0"/>
                        <a:ea typeface="+mn-ea"/>
                        <a:cs typeface="+mn-cs"/>
                      </a:rPr>
                      <a:t>90-250VAC</a:t>
                    </a:r>
                  </a:p>
                </p:txBody>
              </p:sp>
            </p:grpSp>
            <p:cxnSp>
              <p:nvCxnSpPr>
                <p:cNvPr id="20" name="Straight Connector 8">
                  <a:extLst>
                    <a:ext uri="{FF2B5EF4-FFF2-40B4-BE49-F238E27FC236}">
                      <a16:creationId xmlns:a16="http://schemas.microsoft.com/office/drawing/2014/main" id="{8D3BFE85-BF02-DE14-98EC-76FE7EEDD00C}"/>
                    </a:ext>
                  </a:extLst>
                </p:cNvPr>
                <p:cNvCxnSpPr/>
                <p:nvPr/>
              </p:nvCxnSpPr>
              <p:spPr>
                <a:xfrm>
                  <a:off x="1400666" y="3548477"/>
                  <a:ext cx="0" cy="514870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000000"/>
                  </a:solidFill>
                  <a:prstDash val="solid"/>
                  <a:tailEnd type="oval" w="sm" len="sm"/>
                </a:ln>
                <a:effectLst/>
              </p:spPr>
            </p:cxnSp>
            <p:cxnSp>
              <p:nvCxnSpPr>
                <p:cNvPr id="21" name="Straight Connector 9">
                  <a:extLst>
                    <a:ext uri="{FF2B5EF4-FFF2-40B4-BE49-F238E27FC236}">
                      <a16:creationId xmlns:a16="http://schemas.microsoft.com/office/drawing/2014/main" id="{A1CF1D31-8B84-0E1F-3F86-1631E77C492B}"/>
                    </a:ext>
                  </a:extLst>
                </p:cNvPr>
                <p:cNvCxnSpPr/>
                <p:nvPr/>
              </p:nvCxnSpPr>
              <p:spPr>
                <a:xfrm>
                  <a:off x="1856862" y="3557671"/>
                  <a:ext cx="0" cy="652781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000000"/>
                  </a:solidFill>
                  <a:prstDash val="solid"/>
                  <a:tailEnd type="oval" w="sm" len="sm"/>
                </a:ln>
                <a:effectLst/>
              </p:spPr>
            </p:cxnSp>
            <p:sp>
              <p:nvSpPr>
                <p:cNvPr id="22" name="TextBox 955">
                  <a:extLst>
                    <a:ext uri="{FF2B5EF4-FFF2-40B4-BE49-F238E27FC236}">
                      <a16:creationId xmlns:a16="http://schemas.microsoft.com/office/drawing/2014/main" id="{852D0BF8-94E5-A409-2698-F29F11B3671A}"/>
                    </a:ext>
                  </a:extLst>
                </p:cNvPr>
                <p:cNvSpPr txBox="1"/>
                <p:nvPr/>
              </p:nvSpPr>
              <p:spPr>
                <a:xfrm>
                  <a:off x="813923" y="3861076"/>
                  <a:ext cx="847837" cy="275823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4-20mA</a:t>
                  </a:r>
                </a:p>
              </p:txBody>
            </p:sp>
            <p:sp>
              <p:nvSpPr>
                <p:cNvPr id="23" name="TextBox 956">
                  <a:extLst>
                    <a:ext uri="{FF2B5EF4-FFF2-40B4-BE49-F238E27FC236}">
                      <a16:creationId xmlns:a16="http://schemas.microsoft.com/office/drawing/2014/main" id="{73C5293D-ACB8-D884-ACFD-A2B3BE005896}"/>
                    </a:ext>
                  </a:extLst>
                </p:cNvPr>
                <p:cNvSpPr txBox="1"/>
                <p:nvPr/>
              </p:nvSpPr>
              <p:spPr>
                <a:xfrm>
                  <a:off x="1105143" y="4063346"/>
                  <a:ext cx="847836" cy="275823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12-20mA</a:t>
                  </a:r>
                </a:p>
              </p:txBody>
            </p:sp>
            <p:sp>
              <p:nvSpPr>
                <p:cNvPr id="24" name="TextBox 957">
                  <a:extLst>
                    <a:ext uri="{FF2B5EF4-FFF2-40B4-BE49-F238E27FC236}">
                      <a16:creationId xmlns:a16="http://schemas.microsoft.com/office/drawing/2014/main" id="{61CD6133-F8A1-04F5-1E6F-FB9F6B10AC00}"/>
                    </a:ext>
                  </a:extLst>
                </p:cNvPr>
                <p:cNvSpPr txBox="1"/>
                <p:nvPr/>
              </p:nvSpPr>
              <p:spPr>
                <a:xfrm>
                  <a:off x="1581423" y="4210452"/>
                  <a:ext cx="847836" cy="275823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0-20mA</a:t>
                  </a:r>
                </a:p>
              </p:txBody>
            </p:sp>
            <p:cxnSp>
              <p:nvCxnSpPr>
                <p:cNvPr id="25" name="Straight Connector 13">
                  <a:extLst>
                    <a:ext uri="{FF2B5EF4-FFF2-40B4-BE49-F238E27FC236}">
                      <a16:creationId xmlns:a16="http://schemas.microsoft.com/office/drawing/2014/main" id="{0EEA42B3-55A8-63F6-864B-B5E2B1057190}"/>
                    </a:ext>
                  </a:extLst>
                </p:cNvPr>
                <p:cNvCxnSpPr/>
                <p:nvPr/>
              </p:nvCxnSpPr>
              <p:spPr>
                <a:xfrm>
                  <a:off x="1138138" y="3528557"/>
                  <a:ext cx="0" cy="312599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000000"/>
                  </a:solidFill>
                  <a:prstDash val="solid"/>
                  <a:tailEnd type="oval" w="sm" len="sm"/>
                </a:ln>
                <a:effectLst/>
              </p:spPr>
            </p:cxnSp>
          </p:grpSp>
          <p:cxnSp>
            <p:nvCxnSpPr>
              <p:cNvPr id="17" name="Straight Connector 5">
                <a:extLst>
                  <a:ext uri="{FF2B5EF4-FFF2-40B4-BE49-F238E27FC236}">
                    <a16:creationId xmlns:a16="http://schemas.microsoft.com/office/drawing/2014/main" id="{EFD55A56-EA3B-3878-D547-E4E8163D113B}"/>
                  </a:ext>
                </a:extLst>
              </p:cNvPr>
              <p:cNvCxnSpPr/>
              <p:nvPr/>
            </p:nvCxnSpPr>
            <p:spPr>
              <a:xfrm>
                <a:off x="875611" y="3548477"/>
                <a:ext cx="0" cy="285017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tailEnd type="oval" w="sm" len="sm"/>
              </a:ln>
              <a:effectLst/>
            </p:spPr>
          </p:cxnSp>
        </p:grpSp>
        <p:sp>
          <p:nvSpPr>
            <p:cNvPr id="15" name="TextBox 121">
              <a:extLst>
                <a:ext uri="{FF2B5EF4-FFF2-40B4-BE49-F238E27FC236}">
                  <a16:creationId xmlns:a16="http://schemas.microsoft.com/office/drawing/2014/main" id="{37E7B61C-523F-7A7B-E6B2-D021AB6C7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4568" y="3356992"/>
              <a:ext cx="1212417" cy="277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utura Md BT" pitchFamily="34" charset="0"/>
                  <a:cs typeface="Arial" pitchFamily="34" charset="0"/>
                </a:rPr>
                <a:t>RGC..I..</a:t>
              </a:r>
            </a:p>
          </p:txBody>
        </p:sp>
      </p:grpSp>
      <p:grpSp>
        <p:nvGrpSpPr>
          <p:cNvPr id="62" name="Group 123">
            <a:extLst>
              <a:ext uri="{FF2B5EF4-FFF2-40B4-BE49-F238E27FC236}">
                <a16:creationId xmlns:a16="http://schemas.microsoft.com/office/drawing/2014/main" id="{A335AD45-4DAD-711D-892C-FF27423F96D8}"/>
              </a:ext>
            </a:extLst>
          </p:cNvPr>
          <p:cNvGrpSpPr>
            <a:grpSpLocks/>
          </p:cNvGrpSpPr>
          <p:nvPr/>
        </p:nvGrpSpPr>
        <p:grpSpPr bwMode="auto">
          <a:xfrm>
            <a:off x="4729858" y="1800464"/>
            <a:ext cx="2973387" cy="4943475"/>
            <a:chOff x="4999547" y="1561542"/>
            <a:chExt cx="2973063" cy="4943470"/>
          </a:xfrm>
        </p:grpSpPr>
        <p:grpSp>
          <p:nvGrpSpPr>
            <p:cNvPr id="63" name="Group 55">
              <a:extLst>
                <a:ext uri="{FF2B5EF4-FFF2-40B4-BE49-F238E27FC236}">
                  <a16:creationId xmlns:a16="http://schemas.microsoft.com/office/drawing/2014/main" id="{22982BC0-A6D4-5D15-C11D-0EBD7CCBC5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9547" y="1561542"/>
              <a:ext cx="2973063" cy="4726465"/>
              <a:chOff x="0" y="-75546"/>
              <a:chExt cx="2686049" cy="4561821"/>
            </a:xfrm>
          </p:grpSpPr>
          <p:grpSp>
            <p:nvGrpSpPr>
              <p:cNvPr id="72" name="Group 56">
                <a:extLst>
                  <a:ext uri="{FF2B5EF4-FFF2-40B4-BE49-F238E27FC236}">
                    <a16:creationId xmlns:a16="http://schemas.microsoft.com/office/drawing/2014/main" id="{35A233B0-EFC2-3353-DFB4-BA1FD39C4E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-75546"/>
                <a:ext cx="2686049" cy="4561821"/>
                <a:chOff x="0" y="-75546"/>
                <a:chExt cx="2686049" cy="4561821"/>
              </a:xfrm>
            </p:grpSpPr>
            <p:sp>
              <p:nvSpPr>
                <p:cNvPr id="74" name="TextBox 951">
                  <a:extLst>
                    <a:ext uri="{FF2B5EF4-FFF2-40B4-BE49-F238E27FC236}">
                      <a16:creationId xmlns:a16="http://schemas.microsoft.com/office/drawing/2014/main" id="{C795E784-160D-7828-1CE9-A3AACDD87AAC}"/>
                    </a:ext>
                  </a:extLst>
                </p:cNvPr>
                <p:cNvSpPr txBox="1"/>
                <p:nvPr/>
              </p:nvSpPr>
              <p:spPr>
                <a:xfrm>
                  <a:off x="282515" y="3699791"/>
                  <a:ext cx="572202" cy="211443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COM</a:t>
                  </a:r>
                </a:p>
                <a:p>
                  <a:pPr marL="0" marR="0" lvl="0" indent="0" algn="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(-)</a:t>
                  </a:r>
                </a:p>
              </p:txBody>
            </p:sp>
            <p:grpSp>
              <p:nvGrpSpPr>
                <p:cNvPr id="75" name="Group 59">
                  <a:extLst>
                    <a:ext uri="{FF2B5EF4-FFF2-40B4-BE49-F238E27FC236}">
                      <a16:creationId xmlns:a16="http://schemas.microsoft.com/office/drawing/2014/main" id="{687BA066-091A-3EA6-55EF-AB997E63266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-75546"/>
                  <a:ext cx="2686049" cy="3761722"/>
                  <a:chOff x="0" y="-75546"/>
                  <a:chExt cx="2686049" cy="3761722"/>
                </a:xfrm>
              </p:grpSpPr>
              <p:grpSp>
                <p:nvGrpSpPr>
                  <p:cNvPr id="82" name="Group 66">
                    <a:extLst>
                      <a:ext uri="{FF2B5EF4-FFF2-40B4-BE49-F238E27FC236}">
                        <a16:creationId xmlns:a16="http://schemas.microsoft.com/office/drawing/2014/main" id="{46B40BB3-E551-1C14-C581-7343B7C5E0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0" y="657226"/>
                    <a:ext cx="2686049" cy="3028950"/>
                    <a:chOff x="0" y="657226"/>
                    <a:chExt cx="2090304" cy="2387438"/>
                  </a:xfrm>
                </p:grpSpPr>
                <p:grpSp>
                  <p:nvGrpSpPr>
                    <p:cNvPr id="86" name="Group 70">
                      <a:extLst>
                        <a:ext uri="{FF2B5EF4-FFF2-40B4-BE49-F238E27FC236}">
                          <a16:creationId xmlns:a16="http://schemas.microsoft.com/office/drawing/2014/main" id="{6D164FDB-4AC3-53B2-83DD-B6848F3E861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657226"/>
                      <a:ext cx="2090304" cy="2387438"/>
                      <a:chOff x="0" y="657226"/>
                      <a:chExt cx="2090304" cy="2387438"/>
                    </a:xfrm>
                  </p:grpSpPr>
                  <p:grpSp>
                    <p:nvGrpSpPr>
                      <p:cNvPr id="96" name="Group 81">
                        <a:extLst>
                          <a:ext uri="{FF2B5EF4-FFF2-40B4-BE49-F238E27FC236}">
                            <a16:creationId xmlns:a16="http://schemas.microsoft.com/office/drawing/2014/main" id="{5F59F6D0-047D-8C61-9E81-D723E50C868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657226"/>
                        <a:ext cx="2090304" cy="2387438"/>
                        <a:chOff x="0" y="657226"/>
                        <a:chExt cx="2090304" cy="2387438"/>
                      </a:xfrm>
                    </p:grpSpPr>
                    <p:pic>
                      <p:nvPicPr>
                        <p:cNvPr id="100" name="Picture 85">
                          <a:extLst>
                            <a:ext uri="{FF2B5EF4-FFF2-40B4-BE49-F238E27FC236}">
                              <a16:creationId xmlns:a16="http://schemas.microsoft.com/office/drawing/2014/main" id="{AA65836A-3C3B-9C8C-6CA0-47B86274E31E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57226"/>
                          <a:ext cx="1930111" cy="23874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  <p:grpSp>
                      <p:nvGrpSpPr>
                        <p:cNvPr id="101" name="Group 86">
                          <a:extLst>
                            <a:ext uri="{FF2B5EF4-FFF2-40B4-BE49-F238E27FC236}">
                              <a16:creationId xmlns:a16="http://schemas.microsoft.com/office/drawing/2014/main" id="{C0A92416-EA6A-5FA8-ADE4-F45F1A9C78E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88267" y="1117657"/>
                          <a:ext cx="1890851" cy="471232"/>
                          <a:chOff x="88267" y="1117657"/>
                          <a:chExt cx="1890851" cy="471232"/>
                        </a:xfrm>
                      </p:grpSpPr>
                      <p:sp>
                        <p:nvSpPr>
                          <p:cNvPr id="110" name="TextBox 995">
                            <a:extLst>
                              <a:ext uri="{FF2B5EF4-FFF2-40B4-BE49-F238E27FC236}">
                                <a16:creationId xmlns:a16="http://schemas.microsoft.com/office/drawing/2014/main" id="{9A595787-D507-1187-B6DB-00957B38F20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8165" y="1117055"/>
                            <a:ext cx="340386" cy="175114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Us</a:t>
                            </a:r>
                          </a:p>
                        </p:txBody>
                      </p:sp>
                      <p:sp>
                        <p:nvSpPr>
                          <p:cNvPr id="111" name="TextBox 996">
                            <a:extLst>
                              <a:ext uri="{FF2B5EF4-FFF2-40B4-BE49-F238E27FC236}">
                                <a16:creationId xmlns:a16="http://schemas.microsoft.com/office/drawing/2014/main" id="{A54BBAB1-AA73-7EA7-AC6C-AEBA6BBF582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11369" y="1117055"/>
                            <a:ext cx="304674" cy="21134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Us</a:t>
                            </a:r>
                          </a:p>
                        </p:txBody>
                      </p:sp>
                      <p:sp>
                        <p:nvSpPr>
                          <p:cNvPr id="112" name="TextBox 997">
                            <a:extLst>
                              <a:ext uri="{FF2B5EF4-FFF2-40B4-BE49-F238E27FC236}">
                                <a16:creationId xmlns:a16="http://schemas.microsoft.com/office/drawing/2014/main" id="{F2791D80-3F7D-37A3-0308-36F481D7435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18949" y="1120678"/>
                            <a:ext cx="481005" cy="229461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 C1</a:t>
                            </a:r>
                          </a:p>
                        </p:txBody>
                      </p:sp>
                      <p:sp>
                        <p:nvSpPr>
                          <p:cNvPr id="113" name="TextBox 998">
                            <a:extLst>
                              <a:ext uri="{FF2B5EF4-FFF2-40B4-BE49-F238E27FC236}">
                                <a16:creationId xmlns:a16="http://schemas.microsoft.com/office/drawing/2014/main" id="{9243420E-3784-0798-5C95-F9FF60C8166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26528" y="1120678"/>
                            <a:ext cx="481005" cy="229461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C2</a:t>
                            </a:r>
                          </a:p>
                        </p:txBody>
                      </p:sp>
                      <p:sp>
                        <p:nvSpPr>
                          <p:cNvPr id="114" name="TextBox 999">
                            <a:extLst>
                              <a:ext uri="{FF2B5EF4-FFF2-40B4-BE49-F238E27FC236}">
                                <a16:creationId xmlns:a16="http://schemas.microsoft.com/office/drawing/2014/main" id="{FFAA7445-0739-61AB-6639-94414B75683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164008" y="1120678"/>
                            <a:ext cx="481005" cy="403368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12  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NC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ALARM</a:t>
                            </a:r>
                          </a:p>
                        </p:txBody>
                      </p:sp>
                      <p:sp>
                        <p:nvSpPr>
                          <p:cNvPr id="115" name="TextBox 1000">
                            <a:extLst>
                              <a:ext uri="{FF2B5EF4-FFF2-40B4-BE49-F238E27FC236}">
                                <a16:creationId xmlns:a16="http://schemas.microsoft.com/office/drawing/2014/main" id="{DA206BFB-ECB5-A1AD-7789-1B5F432D635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496581" y="1120678"/>
                            <a:ext cx="482120" cy="403368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14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NO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ALARM</a:t>
                            </a:r>
                          </a:p>
                        </p:txBody>
                      </p:sp>
                      <p:sp>
                        <p:nvSpPr>
                          <p:cNvPr id="116" name="TextBox 1001">
                            <a:extLst>
                              <a:ext uri="{FF2B5EF4-FFF2-40B4-BE49-F238E27FC236}">
                                <a16:creationId xmlns:a16="http://schemas.microsoft.com/office/drawing/2014/main" id="{E6E13CBB-1D62-F7E8-2397-0A196D3B8FA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52639" y="1120678"/>
                            <a:ext cx="481004" cy="44684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8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11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COM 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6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ALARM</a:t>
                            </a:r>
                          </a:p>
                        </p:txBody>
                      </p:sp>
                    </p:grpSp>
                    <p:grpSp>
                      <p:nvGrpSpPr>
                        <p:cNvPr id="102" name="Group 87">
                          <a:extLst>
                            <a:ext uri="{FF2B5EF4-FFF2-40B4-BE49-F238E27FC236}">
                              <a16:creationId xmlns:a16="http://schemas.microsoft.com/office/drawing/2014/main" id="{CB037834-07A1-E476-E97B-2D74E5854E9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062" y="2305788"/>
                          <a:ext cx="2053242" cy="376799"/>
                          <a:chOff x="37062" y="2301833"/>
                          <a:chExt cx="2053242" cy="458811"/>
                        </a:xfrm>
                      </p:grpSpPr>
                      <p:sp>
                        <p:nvSpPr>
                          <p:cNvPr id="103" name="TextBox 988">
                            <a:extLst>
                              <a:ext uri="{FF2B5EF4-FFF2-40B4-BE49-F238E27FC236}">
                                <a16:creationId xmlns:a16="http://schemas.microsoft.com/office/drawing/2014/main" id="{3CBC03B1-699C-E0CC-8661-A8A3F7B231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36829" y="2336680"/>
                            <a:ext cx="488816" cy="370578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8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" name="TextBox 989">
                            <a:extLst>
                              <a:ext uri="{FF2B5EF4-FFF2-40B4-BE49-F238E27FC236}">
                                <a16:creationId xmlns:a16="http://schemas.microsoft.com/office/drawing/2014/main" id="{AE5B1B98-E879-76E1-18E6-327B37B5125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74541" y="2336680"/>
                            <a:ext cx="488816" cy="361755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8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5" name="TextBox 990">
                            <a:extLst>
                              <a:ext uri="{FF2B5EF4-FFF2-40B4-BE49-F238E27FC236}">
                                <a16:creationId xmlns:a16="http://schemas.microsoft.com/office/drawing/2014/main" id="{FA1EF311-2B3E-D7A5-B617-7DD6C9AC19C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08463" y="2301387"/>
                            <a:ext cx="489932" cy="423518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 A1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COM</a:t>
                            </a:r>
                          </a:p>
                        </p:txBody>
                      </p:sp>
                      <p:sp>
                        <p:nvSpPr>
                          <p:cNvPr id="106" name="TextBox 991">
                            <a:extLst>
                              <a:ext uri="{FF2B5EF4-FFF2-40B4-BE49-F238E27FC236}">
                                <a16:creationId xmlns:a16="http://schemas.microsoft.com/office/drawing/2014/main" id="{70895C04-F346-9CAD-08AE-FD429F1F2C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0684" y="2301387"/>
                            <a:ext cx="437480" cy="458811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A2</a:t>
                            </a: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1-5V</a:t>
                            </a:r>
                          </a:p>
                        </p:txBody>
                      </p:sp>
                      <p:sp>
                        <p:nvSpPr>
                          <p:cNvPr id="107" name="TextBox 992">
                            <a:extLst>
                              <a:ext uri="{FF2B5EF4-FFF2-40B4-BE49-F238E27FC236}">
                                <a16:creationId xmlns:a16="http://schemas.microsoft.com/office/drawing/2014/main" id="{6F14A48A-3499-5C8D-D85A-D6A588D3CC8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200837" y="2301387"/>
                            <a:ext cx="488816" cy="423518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A4</a:t>
                            </a:r>
                            <a:endParaRPr kumimoji="0" lang="en-GB" sz="7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0-10V</a:t>
                            </a:r>
                          </a:p>
                        </p:txBody>
                      </p:sp>
                      <p:sp>
                        <p:nvSpPr>
                          <p:cNvPr id="108" name="TextBox 993">
                            <a:extLst>
                              <a:ext uri="{FF2B5EF4-FFF2-40B4-BE49-F238E27FC236}">
                                <a16:creationId xmlns:a16="http://schemas.microsoft.com/office/drawing/2014/main" id="{7E41BE9A-C571-5E5D-45EB-678902DDD6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601488" y="2345503"/>
                            <a:ext cx="488816" cy="238229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100" b="1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9" name="TextBox 994">
                            <a:extLst>
                              <a:ext uri="{FF2B5EF4-FFF2-40B4-BE49-F238E27FC236}">
                                <a16:creationId xmlns:a16="http://schemas.microsoft.com/office/drawing/2014/main" id="{906A434A-B16C-B046-812D-8BD7B75A1C7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918484" y="2301387"/>
                            <a:ext cx="482120" cy="432341"/>
                          </a:xfrm>
                          <a:prstGeom prst="rect">
                            <a:avLst/>
                          </a:prstGeom>
                          <a:noFill/>
                          <a:ln w="9525" cmpd="sng">
                            <a:noFill/>
                          </a:ln>
                          <a:effectLst/>
                        </p:spPr>
                        <p:txBody>
                          <a:bodyPr/>
                          <a:lstStyle>
                            <a:lvl1pPr marL="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indent="0">
                              <a:defRPr sz="1100">
                                <a:solidFill>
                                  <a:schemeClr val="dk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1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A3</a:t>
                            </a:r>
                            <a:endParaRPr kumimoji="0" lang="en-GB" sz="700" b="0" i="0" u="none" strike="noStrike" kern="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endParaRPr>
                          </a:p>
                          <a:p>
                            <a:pPr marL="0" marR="0" lvl="0" indent="0" algn="ctr" defTabSz="91440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r>
                              <a:rPr kumimoji="0" lang="en-GB" sz="700" b="0" i="0" u="none" strike="noStrike" kern="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Arial"/>
                                <a:ea typeface="+mn-ea"/>
                                <a:cs typeface="+mn-cs"/>
                              </a:rPr>
                              <a:t>0-5V</a:t>
                            </a:r>
                          </a:p>
                        </p:txBody>
                      </p:sp>
                    </p:grpSp>
                  </p:grpSp>
                  <p:sp>
                    <p:nvSpPr>
                      <p:cNvPr id="97" name="TextBox 981">
                        <a:extLst>
                          <a:ext uri="{FF2B5EF4-FFF2-40B4-BE49-F238E27FC236}">
                            <a16:creationId xmlns:a16="http://schemas.microsoft.com/office/drawing/2014/main" id="{544FC097-F871-6568-EB4F-67FFE42032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082539" y="1863407"/>
                        <a:ext cx="571402" cy="188399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r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CONTROL</a:t>
                        </a:r>
                      </a:p>
                    </p:txBody>
                  </p:sp>
                  <p:sp>
                    <p:nvSpPr>
                      <p:cNvPr id="98" name="TextBox 982">
                        <a:extLst>
                          <a:ext uri="{FF2B5EF4-FFF2-40B4-BE49-F238E27FC236}">
                            <a16:creationId xmlns:a16="http://schemas.microsoft.com/office/drawing/2014/main" id="{9E3ED889-B565-0DA7-6141-D9B7FFB029F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126063" y="2190691"/>
                        <a:ext cx="518949" cy="173907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r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ALARM</a:t>
                        </a:r>
                      </a:p>
                    </p:txBody>
                  </p:sp>
                  <p:sp>
                    <p:nvSpPr>
                      <p:cNvPr id="99" name="TextBox 984">
                        <a:extLst>
                          <a:ext uri="{FF2B5EF4-FFF2-40B4-BE49-F238E27FC236}">
                            <a16:creationId xmlns:a16="http://schemas.microsoft.com/office/drawing/2014/main" id="{2F23CA25-D4A1-91B5-9B6A-3B7F5273109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253289" y="2024029"/>
                        <a:ext cx="385027" cy="188399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algn="r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LOAD</a:t>
                        </a:r>
                      </a:p>
                    </p:txBody>
                  </p:sp>
                </p:grpSp>
                <p:sp>
                  <p:nvSpPr>
                    <p:cNvPr id="87" name="TextBox 966">
                      <a:extLst>
                        <a:ext uri="{FF2B5EF4-FFF2-40B4-BE49-F238E27FC236}">
                          <a16:creationId xmlns:a16="http://schemas.microsoft.com/office/drawing/2014/main" id="{2970FB6C-A423-23EA-4590-9EE90B50E56D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-341571" y="1842611"/>
                      <a:ext cx="972190" cy="228784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RG Solid State Controller</a:t>
                      </a:r>
                    </a:p>
                  </p:txBody>
                </p:sp>
                <p:pic>
                  <p:nvPicPr>
                    <p:cNvPr id="88" name="Picture 72">
                      <a:extLst>
                        <a:ext uri="{FF2B5EF4-FFF2-40B4-BE49-F238E27FC236}">
                          <a16:creationId xmlns:a16="http://schemas.microsoft.com/office/drawing/2014/main" id="{797060FC-B134-D59A-A668-E535116301C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clrChange>
                        <a:clrFrom>
                          <a:srgbClr val="ACAEAE"/>
                        </a:clrFrom>
                        <a:clrTo>
                          <a:srgbClr val="ACAEAE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14" t="20467" r="2235" b="68999"/>
                    <a:stretch>
                      <a:fillRect/>
                    </a:stretch>
                  </p:blipFill>
                  <p:spPr bwMode="auto">
                    <a:xfrm>
                      <a:off x="1187161" y="1471181"/>
                      <a:ext cx="623456" cy="16406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9" name="Oval 73">
                      <a:extLst>
                        <a:ext uri="{FF2B5EF4-FFF2-40B4-BE49-F238E27FC236}">
                          <a16:creationId xmlns:a16="http://schemas.microsoft.com/office/drawing/2014/main" id="{572F1A51-33C4-F016-5EDB-FBBE4F84D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3357" y="1522839"/>
                      <a:ext cx="422971" cy="434768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 cap="flat" cmpd="sng" algn="ctr">
                      <a:solidFill>
                        <a:srgbClr val="FFFFFF">
                          <a:lumMod val="50000"/>
                        </a:srgbClr>
                      </a:solidFill>
                      <a:prstDash val="solid"/>
                    </a:ln>
                    <a:effectLst/>
                  </p:spPr>
                  <p:txBody>
                    <a:bodyPr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marL="0" marR="0" lvl="0" indent="0" defTabSz="91440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0" name="Group 74">
                      <a:extLst>
                        <a:ext uri="{FF2B5EF4-FFF2-40B4-BE49-F238E27FC236}">
                          <a16:creationId xmlns:a16="http://schemas.microsoft.com/office/drawing/2014/main" id="{55A3BF49-3A29-D6C2-E85B-D2179DB28A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501" y="1182638"/>
                      <a:ext cx="299381" cy="391291"/>
                      <a:chOff x="345501" y="1182638"/>
                      <a:chExt cx="299381" cy="391291"/>
                    </a:xfrm>
                  </p:grpSpPr>
                  <p:sp>
                    <p:nvSpPr>
                      <p:cNvPr id="94" name="TextBox 977">
                        <a:extLst>
                          <a:ext uri="{FF2B5EF4-FFF2-40B4-BE49-F238E27FC236}">
                            <a16:creationId xmlns:a16="http://schemas.microsoft.com/office/drawing/2014/main" id="{052BE430-B666-4275-9025-17FD7281358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56010" y="1182271"/>
                        <a:ext cx="289050" cy="289845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-</a:t>
                        </a:r>
                      </a:p>
                    </p:txBody>
                  </p:sp>
                  <p:sp>
                    <p:nvSpPr>
                      <p:cNvPr id="95" name="TextBox 978">
                        <a:extLst>
                          <a:ext uri="{FF2B5EF4-FFF2-40B4-BE49-F238E27FC236}">
                            <a16:creationId xmlns:a16="http://schemas.microsoft.com/office/drawing/2014/main" id="{CCB2763B-2267-C3DD-1E24-83955A46EEC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5966" y="1283716"/>
                        <a:ext cx="281237" cy="289845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~</a:t>
                        </a:r>
                      </a:p>
                    </p:txBody>
                  </p:sp>
                </p:grpSp>
                <p:grpSp>
                  <p:nvGrpSpPr>
                    <p:cNvPr id="91" name="Group 75">
                      <a:extLst>
                        <a:ext uri="{FF2B5EF4-FFF2-40B4-BE49-F238E27FC236}">
                          <a16:creationId xmlns:a16="http://schemas.microsoft.com/office/drawing/2014/main" id="{A2BFE2E6-C5DA-ABD7-0DAF-A7A9529160D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7312" y="1211155"/>
                      <a:ext cx="300262" cy="362774"/>
                      <a:chOff x="157312" y="1211155"/>
                      <a:chExt cx="300262" cy="362774"/>
                    </a:xfrm>
                  </p:grpSpPr>
                  <p:sp>
                    <p:nvSpPr>
                      <p:cNvPr id="92" name="TextBox 974">
                        <a:extLst>
                          <a:ext uri="{FF2B5EF4-FFF2-40B4-BE49-F238E27FC236}">
                            <a16:creationId xmlns:a16="http://schemas.microsoft.com/office/drawing/2014/main" id="{67905358-A1D8-3A06-053D-4C89F335D55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0707" y="1211255"/>
                        <a:ext cx="296861" cy="282599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8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+</a:t>
                        </a:r>
                      </a:p>
                    </p:txBody>
                  </p:sp>
                  <p:sp>
                    <p:nvSpPr>
                      <p:cNvPr id="93" name="TextBox 976">
                        <a:extLst>
                          <a:ext uri="{FF2B5EF4-FFF2-40B4-BE49-F238E27FC236}">
                            <a16:creationId xmlns:a16="http://schemas.microsoft.com/office/drawing/2014/main" id="{9D42AFED-C6D0-B4A7-BEDD-FB7A162860B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57358" y="1290963"/>
                        <a:ext cx="296861" cy="282599"/>
                      </a:xfrm>
                      <a:prstGeom prst="rect">
                        <a:avLst/>
                      </a:prstGeom>
                      <a:noFill/>
                      <a:ln w="9525" cmpd="sng">
                        <a:noFill/>
                      </a:ln>
                      <a:effectLst/>
                    </p:spPr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marL="0" marR="0" lvl="0" indent="0" defTabSz="91440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GB" sz="1100" b="1" i="0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rPr>
                          <a:t>~</a:t>
                        </a:r>
                      </a:p>
                    </p:txBody>
                  </p:sp>
                </p:grpSp>
              </p:grpSp>
              <p:cxnSp>
                <p:nvCxnSpPr>
                  <p:cNvPr id="83" name="Straight Connector 67">
                    <a:extLst>
                      <a:ext uri="{FF2B5EF4-FFF2-40B4-BE49-F238E27FC236}">
                        <a16:creationId xmlns:a16="http://schemas.microsoft.com/office/drawing/2014/main" id="{820A8620-FCB9-D434-A612-D006AF20D42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4104" y="449999"/>
                    <a:ext cx="0" cy="312569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oval" w="sm" len="sm"/>
                  </a:ln>
                  <a:effectLst/>
                </p:spPr>
              </p:cxnSp>
              <p:cxnSp>
                <p:nvCxnSpPr>
                  <p:cNvPr id="84" name="Straight Connector 68">
                    <a:extLst>
                      <a:ext uri="{FF2B5EF4-FFF2-40B4-BE49-F238E27FC236}">
                        <a16:creationId xmlns:a16="http://schemas.microsoft.com/office/drawing/2014/main" id="{68658C36-7BE7-D968-7203-503FBB6F3A2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9488" y="459192"/>
                    <a:ext cx="0" cy="312569"/>
                  </a:xfrm>
                  <a:prstGeom prst="line">
                    <a:avLst/>
                  </a:prstGeom>
                  <a:noFill/>
                  <a:ln w="15875" cap="flat" cmpd="sng" algn="ctr">
                    <a:solidFill>
                      <a:srgbClr val="000000"/>
                    </a:solidFill>
                    <a:prstDash val="solid"/>
                    <a:headEnd type="none"/>
                    <a:tailEnd type="oval" w="sm" len="sm"/>
                  </a:ln>
                  <a:effectLst/>
                </p:spPr>
              </p:cxnSp>
              <p:sp>
                <p:nvSpPr>
                  <p:cNvPr id="85" name="TextBox 962">
                    <a:extLst>
                      <a:ext uri="{FF2B5EF4-FFF2-40B4-BE49-F238E27FC236}">
                        <a16:creationId xmlns:a16="http://schemas.microsoft.com/office/drawing/2014/main" id="{E5B9D711-01FA-B7C1-9561-F6E24914AE19}"/>
                      </a:ext>
                    </a:extLst>
                  </p:cNvPr>
                  <p:cNvSpPr txBox="1"/>
                  <p:nvPr/>
                </p:nvSpPr>
                <p:spPr>
                  <a:xfrm>
                    <a:off x="94650" y="-75546"/>
                    <a:ext cx="805958" cy="516351"/>
                  </a:xfrm>
                  <a:prstGeom prst="rect">
                    <a:avLst/>
                  </a:prstGeom>
                  <a:noFill/>
                  <a:ln w="9525" cmpd="sng">
                    <a:noFill/>
                  </a:ln>
                  <a:effectLst/>
                </p:spPr>
                <p:txBody>
                  <a:bodyPr/>
                  <a:lstStyle>
                    <a:lvl1pPr marL="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itchFamily="34" charset="0"/>
                        <a:ea typeface="+mn-ea"/>
                        <a:cs typeface="+mn-cs"/>
                      </a:rPr>
                      <a:t>24VAC/DC </a:t>
                    </a: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cs-CZ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itchFamily="34" charset="0"/>
                        <a:ea typeface="+mn-ea"/>
                        <a:cs typeface="+mn-cs"/>
                      </a:rPr>
                      <a:t>nebo</a:t>
                    </a:r>
                    <a:endParaRPr kumimoji="0" lang="en-GB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endParaRPr>
                  </a:p>
                  <a:p>
                    <a:pPr marL="0" marR="0" lvl="0" indent="0" algn="ctr" defTabSz="91440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GB" sz="11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Futura Bk BT" pitchFamily="34" charset="0"/>
                        <a:ea typeface="+mn-ea"/>
                        <a:cs typeface="+mn-cs"/>
                      </a:rPr>
                      <a:t> 90-250VAC</a:t>
                    </a:r>
                  </a:p>
                </p:txBody>
              </p:sp>
            </p:grpSp>
            <p:cxnSp>
              <p:nvCxnSpPr>
                <p:cNvPr id="76" name="Straight Connector 60">
                  <a:extLst>
                    <a:ext uri="{FF2B5EF4-FFF2-40B4-BE49-F238E27FC236}">
                      <a16:creationId xmlns:a16="http://schemas.microsoft.com/office/drawing/2014/main" id="{72C1F142-57C2-E1F4-78C9-F71440912FBE}"/>
                    </a:ext>
                  </a:extLst>
                </p:cNvPr>
                <p:cNvCxnSpPr/>
                <p:nvPr/>
              </p:nvCxnSpPr>
              <p:spPr>
                <a:xfrm>
                  <a:off x="1399671" y="3548104"/>
                  <a:ext cx="0" cy="514819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000000"/>
                  </a:solidFill>
                  <a:prstDash val="solid"/>
                  <a:tailEnd type="oval" w="sm" len="sm"/>
                </a:ln>
                <a:effectLst/>
              </p:spPr>
            </p:cxnSp>
            <p:cxnSp>
              <p:nvCxnSpPr>
                <p:cNvPr id="77" name="Straight Connector 61">
                  <a:extLst>
                    <a:ext uri="{FF2B5EF4-FFF2-40B4-BE49-F238E27FC236}">
                      <a16:creationId xmlns:a16="http://schemas.microsoft.com/office/drawing/2014/main" id="{F9450F1B-D7C8-07FA-5A63-DBDBB9ACF526}"/>
                    </a:ext>
                  </a:extLst>
                </p:cNvPr>
                <p:cNvCxnSpPr/>
                <p:nvPr/>
              </p:nvCxnSpPr>
              <p:spPr>
                <a:xfrm>
                  <a:off x="1848541" y="3532782"/>
                  <a:ext cx="0" cy="652717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000000"/>
                  </a:solidFill>
                  <a:prstDash val="solid"/>
                  <a:tailEnd type="oval" w="sm" len="sm"/>
                </a:ln>
                <a:effectLst/>
              </p:spPr>
            </p:cxnSp>
            <p:sp>
              <p:nvSpPr>
                <p:cNvPr id="78" name="TextBox 955">
                  <a:extLst>
                    <a:ext uri="{FF2B5EF4-FFF2-40B4-BE49-F238E27FC236}">
                      <a16:creationId xmlns:a16="http://schemas.microsoft.com/office/drawing/2014/main" id="{8BB479E1-1798-267D-1AE2-E360F3DA681E}"/>
                    </a:ext>
                  </a:extLst>
                </p:cNvPr>
                <p:cNvSpPr txBox="1"/>
                <p:nvPr/>
              </p:nvSpPr>
              <p:spPr>
                <a:xfrm>
                  <a:off x="982351" y="3860673"/>
                  <a:ext cx="471816" cy="27579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1-5V</a:t>
                  </a:r>
                </a:p>
              </p:txBody>
            </p:sp>
            <p:sp>
              <p:nvSpPr>
                <p:cNvPr id="79" name="TextBox 956">
                  <a:extLst>
                    <a:ext uri="{FF2B5EF4-FFF2-40B4-BE49-F238E27FC236}">
                      <a16:creationId xmlns:a16="http://schemas.microsoft.com/office/drawing/2014/main" id="{EC340DD2-08EC-8EBD-1319-0FE872B3CDDF}"/>
                    </a:ext>
                  </a:extLst>
                </p:cNvPr>
                <p:cNvSpPr txBox="1"/>
                <p:nvPr/>
              </p:nvSpPr>
              <p:spPr>
                <a:xfrm>
                  <a:off x="1340873" y="4056794"/>
                  <a:ext cx="438831" cy="27579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0-5V</a:t>
                  </a:r>
                </a:p>
              </p:txBody>
            </p:sp>
            <p:sp>
              <p:nvSpPr>
                <p:cNvPr id="80" name="TextBox 957">
                  <a:extLst>
                    <a:ext uri="{FF2B5EF4-FFF2-40B4-BE49-F238E27FC236}">
                      <a16:creationId xmlns:a16="http://schemas.microsoft.com/office/drawing/2014/main" id="{6A8F97C8-FFF5-39DB-EAF3-A42258C4A627}"/>
                    </a:ext>
                  </a:extLst>
                </p:cNvPr>
                <p:cNvSpPr txBox="1"/>
                <p:nvPr/>
              </p:nvSpPr>
              <p:spPr>
                <a:xfrm>
                  <a:off x="1732380" y="4210014"/>
                  <a:ext cx="599449" cy="275796"/>
                </a:xfrm>
                <a:prstGeom prst="rect">
                  <a:avLst/>
                </a:prstGeom>
                <a:noFill/>
                <a:ln w="9525" cmpd="sng">
                  <a:noFill/>
                </a:ln>
                <a:effectLst/>
              </p:spPr>
              <p:txBody>
                <a:bodyPr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GB" sz="9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Futura Bk BT" pitchFamily="34" charset="0"/>
                      <a:ea typeface="+mn-ea"/>
                      <a:cs typeface="+mn-cs"/>
                    </a:rPr>
                    <a:t>0-10V</a:t>
                  </a:r>
                </a:p>
              </p:txBody>
            </p:sp>
            <p:cxnSp>
              <p:nvCxnSpPr>
                <p:cNvPr id="81" name="Straight Connector 65">
                  <a:extLst>
                    <a:ext uri="{FF2B5EF4-FFF2-40B4-BE49-F238E27FC236}">
                      <a16:creationId xmlns:a16="http://schemas.microsoft.com/office/drawing/2014/main" id="{BCE8B62C-E15B-BFA5-2483-A73351C40940}"/>
                    </a:ext>
                  </a:extLst>
                </p:cNvPr>
                <p:cNvCxnSpPr/>
                <p:nvPr/>
              </p:nvCxnSpPr>
              <p:spPr>
                <a:xfrm>
                  <a:off x="1137232" y="3528185"/>
                  <a:ext cx="0" cy="312569"/>
                </a:xfrm>
                <a:prstGeom prst="line">
                  <a:avLst/>
                </a:prstGeom>
                <a:noFill/>
                <a:ln w="15875" cap="flat" cmpd="sng" algn="ctr">
                  <a:solidFill>
                    <a:srgbClr val="000000"/>
                  </a:solidFill>
                  <a:prstDash val="solid"/>
                  <a:tailEnd type="oval" w="sm" len="sm"/>
                </a:ln>
                <a:effectLst/>
              </p:spPr>
            </p:cxnSp>
          </p:grpSp>
          <p:cxnSp>
            <p:nvCxnSpPr>
              <p:cNvPr id="73" name="Straight Connector 57">
                <a:extLst>
                  <a:ext uri="{FF2B5EF4-FFF2-40B4-BE49-F238E27FC236}">
                    <a16:creationId xmlns:a16="http://schemas.microsoft.com/office/drawing/2014/main" id="{532D8D92-C4E8-3A25-D0EE-F6A56253B0F8}"/>
                  </a:ext>
                </a:extLst>
              </p:cNvPr>
              <p:cNvCxnSpPr/>
              <p:nvPr/>
            </p:nvCxnSpPr>
            <p:spPr>
              <a:xfrm>
                <a:off x="876228" y="3548104"/>
                <a:ext cx="0" cy="284989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00"/>
                </a:solidFill>
                <a:prstDash val="solid"/>
                <a:tailEnd type="oval" w="sm" len="sm"/>
              </a:ln>
              <a:effectLst/>
            </p:spPr>
          </p:cxnSp>
        </p:grpSp>
        <p:sp>
          <p:nvSpPr>
            <p:cNvPr id="64" name="TextBox 992">
              <a:extLst>
                <a:ext uri="{FF2B5EF4-FFF2-40B4-BE49-F238E27FC236}">
                  <a16:creationId xmlns:a16="http://schemas.microsoft.com/office/drawing/2014/main" id="{B5C56125-F129-28B1-E2AB-E705C9F06A9B}"/>
                </a:ext>
              </a:extLst>
            </p:cNvPr>
            <p:cNvSpPr txBox="1"/>
            <p:nvPr/>
          </p:nvSpPr>
          <p:spPr bwMode="auto">
            <a:xfrm>
              <a:off x="7101168" y="4484127"/>
              <a:ext cx="696836" cy="457200"/>
            </a:xfrm>
            <a:prstGeom prst="rect">
              <a:avLst/>
            </a:prstGeom>
            <a:noFill/>
            <a:ln w="9525" cmpd="sng">
              <a:noFill/>
            </a:ln>
            <a:effectLst/>
          </p:spPr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A5</a:t>
              </a:r>
              <a:endPara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POT</a:t>
              </a:r>
            </a:p>
          </p:txBody>
        </p:sp>
        <p:sp>
          <p:nvSpPr>
            <p:cNvPr id="65" name="Rectangle 103">
              <a:extLst>
                <a:ext uri="{FF2B5EF4-FFF2-40B4-BE49-F238E27FC236}">
                  <a16:creationId xmlns:a16="http://schemas.microsoft.com/office/drawing/2014/main" id="{AA583D0E-39FD-DA03-A1BF-BD25B85D9F3D}"/>
                </a:ext>
              </a:extLst>
            </p:cNvPr>
            <p:cNvSpPr/>
            <p:nvPr/>
          </p:nvSpPr>
          <p:spPr>
            <a:xfrm>
              <a:off x="6277819" y="6299143"/>
              <a:ext cx="643789" cy="205869"/>
            </a:xfrm>
            <a:prstGeom prst="rect">
              <a:avLst/>
            </a:prstGeom>
            <a:grpFill/>
            <a:ln w="19050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6" name="Straight Connector 105">
              <a:extLst>
                <a:ext uri="{FF2B5EF4-FFF2-40B4-BE49-F238E27FC236}">
                  <a16:creationId xmlns:a16="http://schemas.microsoft.com/office/drawing/2014/main" id="{F10F761D-4EA5-1592-6DEC-611D61E08AE9}"/>
                </a:ext>
              </a:extLst>
            </p:cNvPr>
            <p:cNvCxnSpPr/>
            <p:nvPr/>
          </p:nvCxnSpPr>
          <p:spPr>
            <a:xfrm>
              <a:off x="7536096" y="5255651"/>
              <a:ext cx="0" cy="1150936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67" name="Straight Connector 108">
              <a:extLst>
                <a:ext uri="{FF2B5EF4-FFF2-40B4-BE49-F238E27FC236}">
                  <a16:creationId xmlns:a16="http://schemas.microsoft.com/office/drawing/2014/main" id="{31CF6870-943E-C682-ED0E-6C500272F0F9}"/>
                </a:ext>
              </a:extLst>
            </p:cNvPr>
            <p:cNvCxnSpPr/>
            <p:nvPr/>
          </p:nvCxnSpPr>
          <p:spPr>
            <a:xfrm>
              <a:off x="5970991" y="5612838"/>
              <a:ext cx="0" cy="814387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68" name="Straight Connector 110">
              <a:extLst>
                <a:ext uri="{FF2B5EF4-FFF2-40B4-BE49-F238E27FC236}">
                  <a16:creationId xmlns:a16="http://schemas.microsoft.com/office/drawing/2014/main" id="{E7F0CFB6-BC51-1B31-D1FA-E62CE33AC6DE}"/>
                </a:ext>
              </a:extLst>
            </p:cNvPr>
            <p:cNvCxnSpPr/>
            <p:nvPr/>
          </p:nvCxnSpPr>
          <p:spPr>
            <a:xfrm>
              <a:off x="6936086" y="6422462"/>
              <a:ext cx="609534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69" name="Straight Connector 112">
              <a:extLst>
                <a:ext uri="{FF2B5EF4-FFF2-40B4-BE49-F238E27FC236}">
                  <a16:creationId xmlns:a16="http://schemas.microsoft.com/office/drawing/2014/main" id="{B1FB8BE3-1DC0-6998-1D85-6D15B1534E41}"/>
                </a:ext>
              </a:extLst>
            </p:cNvPr>
            <p:cNvCxnSpPr/>
            <p:nvPr/>
          </p:nvCxnSpPr>
          <p:spPr>
            <a:xfrm flipV="1">
              <a:off x="5977340" y="6417700"/>
              <a:ext cx="288894" cy="0"/>
            </a:xfrm>
            <a:prstGeom prst="line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70" name="Straight Arrow Connector 118">
              <a:extLst>
                <a:ext uri="{FF2B5EF4-FFF2-40B4-BE49-F238E27FC236}">
                  <a16:creationId xmlns:a16="http://schemas.microsoft.com/office/drawing/2014/main" id="{CD5DFB9E-288A-AF8D-4012-622C2D79603D}"/>
                </a:ext>
              </a:extLst>
            </p:cNvPr>
            <p:cNvCxnSpPr/>
            <p:nvPr/>
          </p:nvCxnSpPr>
          <p:spPr>
            <a:xfrm>
              <a:off x="6544016" y="5849376"/>
              <a:ext cx="0" cy="449262"/>
            </a:xfrm>
            <a:prstGeom prst="straightConnector1">
              <a:avLst/>
            </a:prstGeom>
            <a:noFill/>
            <a:ln w="19050" cap="flat" cmpd="sng" algn="ctr">
              <a:solidFill>
                <a:srgbClr val="000000"/>
              </a:solidFill>
              <a:prstDash val="sysDash"/>
              <a:tailEnd type="arrow"/>
            </a:ln>
            <a:effectLst/>
          </p:spPr>
        </p:cxnSp>
        <p:sp>
          <p:nvSpPr>
            <p:cNvPr id="71" name="TextBox 122">
              <a:extLst>
                <a:ext uri="{FF2B5EF4-FFF2-40B4-BE49-F238E27FC236}">
                  <a16:creationId xmlns:a16="http://schemas.microsoft.com/office/drawing/2014/main" id="{376BC782-50D2-2C40-837F-1193257A5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8649" y="3426589"/>
              <a:ext cx="121241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cs-CZ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utura Md BT" pitchFamily="34" charset="0"/>
                  <a:cs typeface="Arial" pitchFamily="34" charset="0"/>
                </a:rPr>
                <a:t>RGC..V..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27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978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RGC2(3)P, poruchy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8726488" y="5314390"/>
            <a:ext cx="238000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59306" y="1462370"/>
            <a:ext cx="2744941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865322" y="1491107"/>
            <a:ext cx="827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rgbClr val="FF0000"/>
              </a:buClr>
              <a:buSzPct val="75000"/>
              <a:buFont typeface="Wingdings" pitchFamily="2" charset="2"/>
              <a:buChar char="n"/>
            </a:pPr>
            <a:r>
              <a:rPr lang="cs-CZ" altLang="cs-CZ" sz="1800" b="1" dirty="0">
                <a:latin typeface="Futura Md BT" pitchFamily="34" charset="0"/>
              </a:rPr>
              <a:t> LED  indikace </a:t>
            </a:r>
            <a:r>
              <a:rPr lang="cs-CZ" altLang="cs-CZ" b="1" dirty="0">
                <a:latin typeface="Futura Md BT" pitchFamily="34" charset="0"/>
              </a:rPr>
              <a:t>poruchy</a:t>
            </a:r>
            <a:endParaRPr lang="en-GB" altLang="cs-CZ" sz="1800" b="1" dirty="0">
              <a:latin typeface="Futura Md BT" pitchFamily="34" charset="0"/>
            </a:endParaRPr>
          </a:p>
        </p:txBody>
      </p:sp>
      <p:grpSp>
        <p:nvGrpSpPr>
          <p:cNvPr id="172" name="Group 4">
            <a:extLst>
              <a:ext uri="{FF2B5EF4-FFF2-40B4-BE49-F238E27FC236}">
                <a16:creationId xmlns:a16="http://schemas.microsoft.com/office/drawing/2014/main" id="{5D9E44B8-93E4-017D-E28C-3A46CE15A7B9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93686"/>
            <a:ext cx="2814637" cy="3138487"/>
            <a:chOff x="859087" y="2326007"/>
            <a:chExt cx="2814922" cy="3138271"/>
          </a:xfrm>
        </p:grpSpPr>
        <p:grpSp>
          <p:nvGrpSpPr>
            <p:cNvPr id="173" name="Group 3">
              <a:extLst>
                <a:ext uri="{FF2B5EF4-FFF2-40B4-BE49-F238E27FC236}">
                  <a16:creationId xmlns:a16="http://schemas.microsoft.com/office/drawing/2014/main" id="{FA22766E-1B4D-5E08-8E17-B9761CE97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9087" y="2326007"/>
              <a:ext cx="2814922" cy="3138271"/>
              <a:chOff x="859087" y="2326007"/>
              <a:chExt cx="2814922" cy="3138271"/>
            </a:xfrm>
          </p:grpSpPr>
          <p:pic>
            <p:nvPicPr>
              <p:cNvPr id="179" name="Picture 22">
                <a:extLst>
                  <a:ext uri="{FF2B5EF4-FFF2-40B4-BE49-F238E27FC236}">
                    <a16:creationId xmlns:a16="http://schemas.microsoft.com/office/drawing/2014/main" id="{9A750F2C-A840-E722-9AB9-F77F88342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9087" y="2326007"/>
                <a:ext cx="2745219" cy="3138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0" name="TextBox 995">
                <a:extLst>
                  <a:ext uri="{FF2B5EF4-FFF2-40B4-BE49-F238E27FC236}">
                    <a16:creationId xmlns:a16="http://schemas.microsoft.com/office/drawing/2014/main" id="{0D1E3A97-1FA2-2362-985C-A2B35B1F96EA}"/>
                  </a:ext>
                </a:extLst>
              </p:cNvPr>
              <p:cNvSpPr txBox="1"/>
              <p:nvPr/>
            </p:nvSpPr>
            <p:spPr bwMode="auto">
              <a:xfrm>
                <a:off x="984512" y="2930802"/>
                <a:ext cx="485824" cy="25715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800" b="1" dirty="0"/>
                  <a:t>Us</a:t>
                </a:r>
              </a:p>
            </p:txBody>
          </p:sp>
          <p:sp>
            <p:nvSpPr>
              <p:cNvPr id="181" name="TextBox 996">
                <a:extLst>
                  <a:ext uri="{FF2B5EF4-FFF2-40B4-BE49-F238E27FC236}">
                    <a16:creationId xmlns:a16="http://schemas.microsoft.com/office/drawing/2014/main" id="{6512CEEF-CA23-0CDA-319E-AF81A8C5AC21}"/>
                  </a:ext>
                </a:extLst>
              </p:cNvPr>
              <p:cNvSpPr txBox="1"/>
              <p:nvPr/>
            </p:nvSpPr>
            <p:spPr bwMode="auto">
              <a:xfrm>
                <a:off x="1302044" y="2930802"/>
                <a:ext cx="433432" cy="30477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800" b="1" dirty="0"/>
                  <a:t>Us</a:t>
                </a:r>
              </a:p>
            </p:txBody>
          </p:sp>
          <p:sp>
            <p:nvSpPr>
              <p:cNvPr id="182" name="TextBox 997">
                <a:extLst>
                  <a:ext uri="{FF2B5EF4-FFF2-40B4-BE49-F238E27FC236}">
                    <a16:creationId xmlns:a16="http://schemas.microsoft.com/office/drawing/2014/main" id="{65167C2B-F59C-7A59-90DA-F16954ED9E3A}"/>
                  </a:ext>
                </a:extLst>
              </p:cNvPr>
              <p:cNvSpPr txBox="1"/>
              <p:nvPr/>
            </p:nvSpPr>
            <p:spPr bwMode="auto">
              <a:xfrm>
                <a:off x="1597349" y="2941915"/>
                <a:ext cx="684282" cy="32382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800" b="1" dirty="0"/>
                  <a:t> C1</a:t>
                </a:r>
              </a:p>
            </p:txBody>
          </p:sp>
          <p:sp>
            <p:nvSpPr>
              <p:cNvPr id="183" name="TextBox 998">
                <a:extLst>
                  <a:ext uri="{FF2B5EF4-FFF2-40B4-BE49-F238E27FC236}">
                    <a16:creationId xmlns:a16="http://schemas.microsoft.com/office/drawing/2014/main" id="{8F87FFD4-9DEB-5605-34D3-2E8BB685E412}"/>
                  </a:ext>
                </a:extLst>
              </p:cNvPr>
              <p:cNvSpPr txBox="1"/>
              <p:nvPr/>
            </p:nvSpPr>
            <p:spPr bwMode="auto">
              <a:xfrm>
                <a:off x="1892654" y="2940327"/>
                <a:ext cx="684282" cy="32382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sz="800" b="1" dirty="0"/>
                  <a:t>C2</a:t>
                </a:r>
              </a:p>
            </p:txBody>
          </p:sp>
          <p:sp>
            <p:nvSpPr>
              <p:cNvPr id="184" name="TextBox 999">
                <a:extLst>
                  <a:ext uri="{FF2B5EF4-FFF2-40B4-BE49-F238E27FC236}">
                    <a16:creationId xmlns:a16="http://schemas.microsoft.com/office/drawing/2014/main" id="{2321402D-1DC9-A673-4D0B-288B84266F74}"/>
                  </a:ext>
                </a:extLst>
              </p:cNvPr>
              <p:cNvSpPr txBox="1"/>
              <p:nvPr/>
            </p:nvSpPr>
            <p:spPr bwMode="auto">
              <a:xfrm>
                <a:off x="2515017" y="2940327"/>
                <a:ext cx="684282" cy="55241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800" b="1" dirty="0"/>
                  <a:t>12  </a:t>
                </a:r>
              </a:p>
              <a:p>
                <a:pPr algn="ctr">
                  <a:defRPr/>
                </a:pPr>
                <a:r>
                  <a:rPr lang="en-GB" sz="600" b="1" dirty="0"/>
                  <a:t>NC</a:t>
                </a:r>
              </a:p>
              <a:p>
                <a:pPr algn="ctr">
                  <a:defRPr/>
                </a:pPr>
                <a:r>
                  <a:rPr lang="en-GB" sz="600" b="1" dirty="0"/>
                  <a:t>ALARM</a:t>
                </a:r>
              </a:p>
            </p:txBody>
          </p:sp>
          <p:sp>
            <p:nvSpPr>
              <p:cNvPr id="185" name="TextBox 1000">
                <a:extLst>
                  <a:ext uri="{FF2B5EF4-FFF2-40B4-BE49-F238E27FC236}">
                    <a16:creationId xmlns:a16="http://schemas.microsoft.com/office/drawing/2014/main" id="{5986FBF0-84C3-3050-5DF2-262299AFBF97}"/>
                  </a:ext>
                </a:extLst>
              </p:cNvPr>
              <p:cNvSpPr txBox="1"/>
              <p:nvPr/>
            </p:nvSpPr>
            <p:spPr bwMode="auto">
              <a:xfrm>
                <a:off x="2988140" y="2940327"/>
                <a:ext cx="685869" cy="55241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800" b="1" dirty="0"/>
                  <a:t>14</a:t>
                </a:r>
              </a:p>
              <a:p>
                <a:pPr algn="ctr">
                  <a:defRPr/>
                </a:pPr>
                <a:r>
                  <a:rPr lang="en-GB" sz="600" b="1" dirty="0"/>
                  <a:t>NO</a:t>
                </a:r>
              </a:p>
              <a:p>
                <a:pPr algn="ctr">
                  <a:defRPr/>
                </a:pPr>
                <a:r>
                  <a:rPr lang="en-GB" sz="600" b="1" dirty="0"/>
                  <a:t>ALARM</a:t>
                </a:r>
              </a:p>
            </p:txBody>
          </p:sp>
          <p:sp>
            <p:nvSpPr>
              <p:cNvPr id="186" name="TextBox 1001">
                <a:extLst>
                  <a:ext uri="{FF2B5EF4-FFF2-40B4-BE49-F238E27FC236}">
                    <a16:creationId xmlns:a16="http://schemas.microsoft.com/office/drawing/2014/main" id="{1C6D2459-0513-D9B4-848B-3275C2E31704}"/>
                  </a:ext>
                </a:extLst>
              </p:cNvPr>
              <p:cNvSpPr txBox="1"/>
              <p:nvPr/>
            </p:nvSpPr>
            <p:spPr bwMode="auto">
              <a:xfrm>
                <a:off x="2072060" y="2940327"/>
                <a:ext cx="684281" cy="60955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800" b="1" dirty="0"/>
                  <a:t>11</a:t>
                </a:r>
              </a:p>
              <a:p>
                <a:pPr algn="ctr">
                  <a:defRPr/>
                </a:pPr>
                <a:r>
                  <a:rPr lang="en-GB" sz="600" b="1" dirty="0"/>
                  <a:t>COM </a:t>
                </a:r>
              </a:p>
              <a:p>
                <a:pPr algn="ctr">
                  <a:defRPr/>
                </a:pPr>
                <a:r>
                  <a:rPr lang="en-GB" sz="600" b="1" dirty="0"/>
                  <a:t>ALARM</a:t>
                </a:r>
              </a:p>
            </p:txBody>
          </p:sp>
          <p:sp>
            <p:nvSpPr>
              <p:cNvPr id="187" name="TextBox 990">
                <a:extLst>
                  <a:ext uri="{FF2B5EF4-FFF2-40B4-BE49-F238E27FC236}">
                    <a16:creationId xmlns:a16="http://schemas.microsoft.com/office/drawing/2014/main" id="{171180D7-166C-4E0B-D213-D7917EF5DE5D}"/>
                  </a:ext>
                </a:extLst>
              </p:cNvPr>
              <p:cNvSpPr txBox="1"/>
              <p:nvPr/>
            </p:nvSpPr>
            <p:spPr bwMode="auto">
              <a:xfrm>
                <a:off x="1441758" y="4492795"/>
                <a:ext cx="695395" cy="45716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700" b="1" dirty="0"/>
                  <a:t> A1</a:t>
                </a:r>
              </a:p>
              <a:p>
                <a:pPr algn="ctr">
                  <a:defRPr/>
                </a:pPr>
                <a:r>
                  <a:rPr lang="en-GB" sz="700" dirty="0"/>
                  <a:t>COM</a:t>
                </a:r>
              </a:p>
            </p:txBody>
          </p:sp>
          <p:sp>
            <p:nvSpPr>
              <p:cNvPr id="188" name="TextBox 991">
                <a:extLst>
                  <a:ext uri="{FF2B5EF4-FFF2-40B4-BE49-F238E27FC236}">
                    <a16:creationId xmlns:a16="http://schemas.microsoft.com/office/drawing/2014/main" id="{03FEFBD2-D3ED-69B6-7BFD-59D2E95590ED}"/>
                  </a:ext>
                </a:extLst>
              </p:cNvPr>
              <p:cNvSpPr txBox="1"/>
              <p:nvPr/>
            </p:nvSpPr>
            <p:spPr bwMode="auto">
              <a:xfrm>
                <a:off x="1798982" y="4492795"/>
                <a:ext cx="622363" cy="49526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700" b="1" dirty="0"/>
                  <a:t>A2</a:t>
                </a:r>
              </a:p>
              <a:p>
                <a:pPr algn="ctr">
                  <a:defRPr/>
                </a:pPr>
                <a:r>
                  <a:rPr lang="en-GB" sz="700" dirty="0"/>
                  <a:t>4-20mA</a:t>
                </a:r>
              </a:p>
            </p:txBody>
          </p:sp>
          <p:sp>
            <p:nvSpPr>
              <p:cNvPr id="189" name="TextBox 992">
                <a:extLst>
                  <a:ext uri="{FF2B5EF4-FFF2-40B4-BE49-F238E27FC236}">
                    <a16:creationId xmlns:a16="http://schemas.microsoft.com/office/drawing/2014/main" id="{69B9695F-38A6-E843-ECDA-9C021E3919AB}"/>
                  </a:ext>
                </a:extLst>
              </p:cNvPr>
              <p:cNvSpPr txBox="1"/>
              <p:nvPr/>
            </p:nvSpPr>
            <p:spPr bwMode="auto">
              <a:xfrm>
                <a:off x="2567410" y="4492795"/>
                <a:ext cx="695395" cy="45716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700" b="1" dirty="0"/>
                  <a:t>A4</a:t>
                </a:r>
                <a:endParaRPr lang="en-GB" sz="700" dirty="0"/>
              </a:p>
              <a:p>
                <a:pPr algn="ctr">
                  <a:defRPr/>
                </a:pPr>
                <a:r>
                  <a:rPr lang="en-GB" sz="700" dirty="0"/>
                  <a:t>0-20mA</a:t>
                </a:r>
              </a:p>
            </p:txBody>
          </p:sp>
          <p:sp>
            <p:nvSpPr>
              <p:cNvPr id="190" name="TextBox 994">
                <a:extLst>
                  <a:ext uri="{FF2B5EF4-FFF2-40B4-BE49-F238E27FC236}">
                    <a16:creationId xmlns:a16="http://schemas.microsoft.com/office/drawing/2014/main" id="{6A868889-95FF-02B0-B2AF-1FD98CE86D88}"/>
                  </a:ext>
                </a:extLst>
              </p:cNvPr>
              <p:cNvSpPr txBox="1"/>
              <p:nvPr/>
            </p:nvSpPr>
            <p:spPr bwMode="auto">
              <a:xfrm>
                <a:off x="2165731" y="4492795"/>
                <a:ext cx="685869" cy="46669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GB" sz="700" b="1" dirty="0"/>
                  <a:t>A3</a:t>
                </a:r>
                <a:endParaRPr lang="en-GB" sz="700" dirty="0"/>
              </a:p>
              <a:p>
                <a:pPr algn="ctr">
                  <a:defRPr/>
                </a:pPr>
                <a:r>
                  <a:rPr lang="en-GB" sz="700" dirty="0"/>
                  <a:t>12-20mA</a:t>
                </a:r>
              </a:p>
            </p:txBody>
          </p:sp>
          <p:sp>
            <p:nvSpPr>
              <p:cNvPr id="191" name="TextBox 981">
                <a:extLst>
                  <a:ext uri="{FF2B5EF4-FFF2-40B4-BE49-F238E27FC236}">
                    <a16:creationId xmlns:a16="http://schemas.microsoft.com/office/drawing/2014/main" id="{D15B26DB-903F-FEF2-F4E3-A92098507057}"/>
                  </a:ext>
                </a:extLst>
              </p:cNvPr>
              <p:cNvSpPr txBox="1"/>
              <p:nvPr/>
            </p:nvSpPr>
            <p:spPr bwMode="auto">
              <a:xfrm>
                <a:off x="2399118" y="3911810"/>
                <a:ext cx="811294" cy="24763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GB" sz="800" b="1" dirty="0">
                    <a:latin typeface="+mj-lt"/>
                  </a:rPr>
                  <a:t>CONTROL</a:t>
                </a:r>
              </a:p>
            </p:txBody>
          </p:sp>
          <p:sp>
            <p:nvSpPr>
              <p:cNvPr id="192" name="TextBox 982">
                <a:extLst>
                  <a:ext uri="{FF2B5EF4-FFF2-40B4-BE49-F238E27FC236}">
                    <a16:creationId xmlns:a16="http://schemas.microsoft.com/office/drawing/2014/main" id="{5A4F3585-2B2C-6866-C7ED-94869262E4B1}"/>
                  </a:ext>
                </a:extLst>
              </p:cNvPr>
              <p:cNvSpPr txBox="1"/>
              <p:nvPr/>
            </p:nvSpPr>
            <p:spPr bwMode="auto">
              <a:xfrm>
                <a:off x="2461036" y="4341993"/>
                <a:ext cx="738263" cy="22858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GB" sz="800" b="1" dirty="0">
                    <a:latin typeface="+mj-lt"/>
                  </a:rPr>
                  <a:t>ALARM</a:t>
                </a:r>
              </a:p>
            </p:txBody>
          </p:sp>
          <p:sp>
            <p:nvSpPr>
              <p:cNvPr id="193" name="TextBox 984">
                <a:extLst>
                  <a:ext uri="{FF2B5EF4-FFF2-40B4-BE49-F238E27FC236}">
                    <a16:creationId xmlns:a16="http://schemas.microsoft.com/office/drawing/2014/main" id="{4EEA5C8D-C9CC-AE27-EB60-DBB5CF78E698}"/>
                  </a:ext>
                </a:extLst>
              </p:cNvPr>
              <p:cNvSpPr txBox="1"/>
              <p:nvPr/>
            </p:nvSpPr>
            <p:spPr bwMode="auto">
              <a:xfrm>
                <a:off x="2642030" y="4122933"/>
                <a:ext cx="547743" cy="24763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GB" sz="800" b="1" dirty="0">
                    <a:latin typeface="+mj-lt"/>
                  </a:rPr>
                  <a:t>LOAD</a:t>
                </a:r>
              </a:p>
            </p:txBody>
          </p:sp>
          <p:sp>
            <p:nvSpPr>
              <p:cNvPr id="194" name="TextBox 976">
                <a:extLst>
                  <a:ext uri="{FF2B5EF4-FFF2-40B4-BE49-F238E27FC236}">
                    <a16:creationId xmlns:a16="http://schemas.microsoft.com/office/drawing/2014/main" id="{AC81DE09-C537-B523-7ECD-FCC254D3D7D5}"/>
                  </a:ext>
                </a:extLst>
              </p:cNvPr>
              <p:cNvSpPr txBox="1"/>
              <p:nvPr/>
            </p:nvSpPr>
            <p:spPr bwMode="auto">
              <a:xfrm>
                <a:off x="1082947" y="3159387"/>
                <a:ext cx="422318" cy="371449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GB" b="1" dirty="0"/>
                  <a:t>~</a:t>
                </a:r>
              </a:p>
            </p:txBody>
          </p:sp>
        </p:grpSp>
        <p:sp>
          <p:nvSpPr>
            <p:cNvPr id="174" name="Oval 39">
              <a:extLst>
                <a:ext uri="{FF2B5EF4-FFF2-40B4-BE49-F238E27FC236}">
                  <a16:creationId xmlns:a16="http://schemas.microsoft.com/office/drawing/2014/main" id="{5A879E0C-184F-77C5-1BC6-949F55404A2D}"/>
                </a:ext>
              </a:extLst>
            </p:cNvPr>
            <p:cNvSpPr/>
            <p:nvPr/>
          </p:nvSpPr>
          <p:spPr bwMode="auto">
            <a:xfrm>
              <a:off x="1945047" y="3464166"/>
              <a:ext cx="600136" cy="5714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b="1"/>
            </a:p>
          </p:txBody>
        </p:sp>
        <p:sp>
          <p:nvSpPr>
            <p:cNvPr id="175" name="TextBox 978">
              <a:extLst>
                <a:ext uri="{FF2B5EF4-FFF2-40B4-BE49-F238E27FC236}">
                  <a16:creationId xmlns:a16="http://schemas.microsoft.com/office/drawing/2014/main" id="{125BB0E9-30F3-D89B-71E4-63390FFA8766}"/>
                </a:ext>
              </a:extLst>
            </p:cNvPr>
            <p:cNvSpPr txBox="1"/>
            <p:nvPr/>
          </p:nvSpPr>
          <p:spPr bwMode="auto">
            <a:xfrm>
              <a:off x="1351262" y="3149862"/>
              <a:ext cx="400091" cy="38097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b="1" dirty="0"/>
                <a:t>~</a:t>
              </a:r>
            </a:p>
          </p:txBody>
        </p:sp>
        <p:sp>
          <p:nvSpPr>
            <p:cNvPr id="176" name="TextBox 974">
              <a:extLst>
                <a:ext uri="{FF2B5EF4-FFF2-40B4-BE49-F238E27FC236}">
                  <a16:creationId xmlns:a16="http://schemas.microsoft.com/office/drawing/2014/main" id="{04CB8FC9-1650-924F-6B18-2FBE549D49FB}"/>
                </a:ext>
              </a:extLst>
            </p:cNvPr>
            <p:cNvSpPr txBox="1"/>
            <p:nvPr/>
          </p:nvSpPr>
          <p:spPr bwMode="auto">
            <a:xfrm>
              <a:off x="1087710" y="3054619"/>
              <a:ext cx="422318" cy="3714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800" b="1" dirty="0"/>
                <a:t>+</a:t>
              </a:r>
            </a:p>
          </p:txBody>
        </p:sp>
        <p:sp>
          <p:nvSpPr>
            <p:cNvPr id="177" name="TextBox 977">
              <a:extLst>
                <a:ext uri="{FF2B5EF4-FFF2-40B4-BE49-F238E27FC236}">
                  <a16:creationId xmlns:a16="http://schemas.microsoft.com/office/drawing/2014/main" id="{D49772F3-A848-672E-A32F-5ACD8323809B}"/>
                </a:ext>
              </a:extLst>
            </p:cNvPr>
            <p:cNvSpPr txBox="1"/>
            <p:nvPr/>
          </p:nvSpPr>
          <p:spPr bwMode="auto">
            <a:xfrm>
              <a:off x="1365550" y="3016521"/>
              <a:ext cx="411205" cy="38097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b="1"/>
                <a:t>-</a:t>
              </a:r>
            </a:p>
          </p:txBody>
        </p:sp>
        <p:sp>
          <p:nvSpPr>
            <p:cNvPr id="178" name="Oval 43">
              <a:extLst>
                <a:ext uri="{FF2B5EF4-FFF2-40B4-BE49-F238E27FC236}">
                  <a16:creationId xmlns:a16="http://schemas.microsoft.com/office/drawing/2014/main" id="{BD9DED9F-BDD6-A70C-B254-4252DAFDC08A}"/>
                </a:ext>
              </a:extLst>
            </p:cNvPr>
            <p:cNvSpPr/>
            <p:nvPr/>
          </p:nvSpPr>
          <p:spPr bwMode="auto">
            <a:xfrm>
              <a:off x="3273918" y="4921390"/>
              <a:ext cx="215922" cy="21588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GB" b="1"/>
            </a:p>
          </p:txBody>
        </p:sp>
      </p:grpSp>
      <p:grpSp>
        <p:nvGrpSpPr>
          <p:cNvPr id="195" name="Group 1">
            <a:extLst>
              <a:ext uri="{FF2B5EF4-FFF2-40B4-BE49-F238E27FC236}">
                <a16:creationId xmlns:a16="http://schemas.microsoft.com/office/drawing/2014/main" id="{59B593A7-2A48-17A3-C44A-7FB05F30B412}"/>
              </a:ext>
            </a:extLst>
          </p:cNvPr>
          <p:cNvGrpSpPr>
            <a:grpSpLocks/>
          </p:cNvGrpSpPr>
          <p:nvPr/>
        </p:nvGrpSpPr>
        <p:grpSpPr bwMode="auto">
          <a:xfrm>
            <a:off x="4161522" y="1993686"/>
            <a:ext cx="3395664" cy="2732087"/>
            <a:chOff x="3698875" y="1941513"/>
            <a:chExt cx="3395663" cy="2732089"/>
          </a:xfrm>
        </p:grpSpPr>
        <p:sp>
          <p:nvSpPr>
            <p:cNvPr id="196" name="Rectangle 59">
              <a:extLst>
                <a:ext uri="{FF2B5EF4-FFF2-40B4-BE49-F238E27FC236}">
                  <a16:creationId xmlns:a16="http://schemas.microsoft.com/office/drawing/2014/main" id="{79E819E9-3122-4F58-E3C7-2860D49114B5}"/>
                </a:ext>
              </a:extLst>
            </p:cNvPr>
            <p:cNvSpPr/>
            <p:nvPr/>
          </p:nvSpPr>
          <p:spPr bwMode="auto">
            <a:xfrm>
              <a:off x="3713164" y="2030413"/>
              <a:ext cx="144462" cy="142875"/>
            </a:xfrm>
            <a:prstGeom prst="rect">
              <a:avLst/>
            </a:prstGeom>
            <a:solidFill>
              <a:srgbClr val="92D05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b="1">
                <a:solidFill>
                  <a:schemeClr val="tx1"/>
                </a:solidFill>
              </a:endParaRPr>
            </a:p>
          </p:txBody>
        </p:sp>
        <p:sp>
          <p:nvSpPr>
            <p:cNvPr id="197" name="TextBox 962">
              <a:extLst>
                <a:ext uri="{FF2B5EF4-FFF2-40B4-BE49-F238E27FC236}">
                  <a16:creationId xmlns:a16="http://schemas.microsoft.com/office/drawing/2014/main" id="{C5578591-3E10-D6FA-E325-88954123A018}"/>
                </a:ext>
              </a:extLst>
            </p:cNvPr>
            <p:cNvSpPr txBox="1"/>
            <p:nvPr/>
          </p:nvSpPr>
          <p:spPr bwMode="auto">
            <a:xfrm>
              <a:off x="3910014" y="1941513"/>
              <a:ext cx="3184524" cy="3206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s-CZ" sz="1600" b="1" dirty="0">
                  <a:latin typeface="Futura Bk BT" pitchFamily="34" charset="0"/>
                </a:rPr>
                <a:t>Řízení</a:t>
              </a:r>
              <a:r>
                <a:rPr lang="en-GB" sz="1600" b="1" dirty="0">
                  <a:latin typeface="Futura Bk BT" pitchFamily="34" charset="0"/>
                </a:rPr>
                <a:t>: </a:t>
              </a:r>
              <a:r>
                <a:rPr lang="cs-CZ" sz="1600" b="1" dirty="0">
                  <a:latin typeface="Futura Bk BT" pitchFamily="34" charset="0"/>
                </a:rPr>
                <a:t>zelená</a:t>
              </a:r>
              <a:r>
                <a:rPr lang="en-GB" sz="1600" b="1" dirty="0">
                  <a:latin typeface="Futura Bk BT" pitchFamily="34" charset="0"/>
                </a:rPr>
                <a:t> LED </a:t>
              </a:r>
            </a:p>
          </p:txBody>
        </p:sp>
        <p:grpSp>
          <p:nvGrpSpPr>
            <p:cNvPr id="198" name="Group 47">
              <a:extLst>
                <a:ext uri="{FF2B5EF4-FFF2-40B4-BE49-F238E27FC236}">
                  <a16:creationId xmlns:a16="http://schemas.microsoft.com/office/drawing/2014/main" id="{2C981AA4-DF4C-A359-C269-BD2CADAE25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98875" y="3186115"/>
              <a:ext cx="2844801" cy="320675"/>
              <a:chOff x="3712679" y="1940875"/>
              <a:chExt cx="2844548" cy="320678"/>
            </a:xfrm>
          </p:grpSpPr>
          <p:sp>
            <p:nvSpPr>
              <p:cNvPr id="202" name="Rectangle 48">
                <a:extLst>
                  <a:ext uri="{FF2B5EF4-FFF2-40B4-BE49-F238E27FC236}">
                    <a16:creationId xmlns:a16="http://schemas.microsoft.com/office/drawing/2014/main" id="{2674DF11-333F-12D0-F3F6-9378893EE638}"/>
                  </a:ext>
                </a:extLst>
              </p:cNvPr>
              <p:cNvSpPr/>
              <p:nvPr/>
            </p:nvSpPr>
            <p:spPr>
              <a:xfrm>
                <a:off x="3712680" y="2029775"/>
                <a:ext cx="144450" cy="142876"/>
              </a:xfrm>
              <a:prstGeom prst="rect">
                <a:avLst/>
              </a:prstGeom>
              <a:solidFill>
                <a:srgbClr val="E4DC3C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203" name="TextBox 962">
                <a:extLst>
                  <a:ext uri="{FF2B5EF4-FFF2-40B4-BE49-F238E27FC236}">
                    <a16:creationId xmlns:a16="http://schemas.microsoft.com/office/drawing/2014/main" id="{BE83086F-3176-156B-36D9-3AC72FAEC771}"/>
                  </a:ext>
                </a:extLst>
              </p:cNvPr>
              <p:cNvSpPr txBox="1"/>
              <p:nvPr/>
            </p:nvSpPr>
            <p:spPr bwMode="auto">
              <a:xfrm>
                <a:off x="3909512" y="1940874"/>
                <a:ext cx="2647714" cy="32067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cs-CZ" sz="1600" b="1" dirty="0">
                    <a:latin typeface="Futura Bk BT" pitchFamily="34" charset="0"/>
                  </a:rPr>
                  <a:t>Zátěž</a:t>
                </a:r>
                <a:r>
                  <a:rPr lang="en-GB" sz="1600" b="1" dirty="0">
                    <a:latin typeface="Futura Bk BT" pitchFamily="34" charset="0"/>
                  </a:rPr>
                  <a:t>: </a:t>
                </a:r>
                <a:r>
                  <a:rPr lang="cs-CZ" sz="1600" b="1" dirty="0">
                    <a:latin typeface="Futura Bk BT" pitchFamily="34" charset="0"/>
                  </a:rPr>
                  <a:t>žlutá</a:t>
                </a:r>
                <a:r>
                  <a:rPr lang="en-GB" sz="1600" b="1" dirty="0">
                    <a:latin typeface="Futura Bk BT" pitchFamily="34" charset="0"/>
                  </a:rPr>
                  <a:t> LED</a:t>
                </a:r>
                <a:endParaRPr lang="cs-CZ" sz="1600" b="1" dirty="0">
                  <a:latin typeface="Futura Bk BT" pitchFamily="34" charset="0"/>
                </a:endParaRPr>
              </a:p>
              <a:p>
                <a:pPr>
                  <a:defRPr/>
                </a:pPr>
                <a:endParaRPr lang="cs-CZ" sz="1600" b="1" dirty="0">
                  <a:latin typeface="Futura Bk BT" pitchFamily="34" charset="0"/>
                </a:endParaRPr>
              </a:p>
              <a:p>
                <a:pPr>
                  <a:defRPr/>
                </a:pPr>
                <a:r>
                  <a:rPr lang="cs-CZ" sz="1600" b="1" dirty="0">
                    <a:latin typeface="Futura Bk BT" pitchFamily="34" charset="0"/>
                  </a:rPr>
                  <a:t>Porucha</a:t>
                </a:r>
                <a:r>
                  <a:rPr lang="en-GB" sz="1600" b="1" dirty="0">
                    <a:latin typeface="Futura Bk BT" pitchFamily="34" charset="0"/>
                  </a:rPr>
                  <a:t>: </a:t>
                </a:r>
                <a:r>
                  <a:rPr lang="cs-CZ" sz="1600" b="1" dirty="0">
                    <a:latin typeface="Futura Bk BT" pitchFamily="34" charset="0"/>
                  </a:rPr>
                  <a:t>červená</a:t>
                </a:r>
                <a:r>
                  <a:rPr lang="en-GB" sz="1600" b="1" dirty="0">
                    <a:latin typeface="Futura Bk BT" pitchFamily="34" charset="0"/>
                  </a:rPr>
                  <a:t> LED</a:t>
                </a:r>
              </a:p>
              <a:p>
                <a:pPr>
                  <a:defRPr/>
                </a:pPr>
                <a:endParaRPr lang="en-GB" sz="1600" b="1" dirty="0">
                  <a:latin typeface="Futura Bk BT" pitchFamily="34" charset="0"/>
                </a:endParaRPr>
              </a:p>
            </p:txBody>
          </p:sp>
        </p:grpSp>
        <p:sp>
          <p:nvSpPr>
            <p:cNvPr id="201" name="TextBox 962">
              <a:extLst>
                <a:ext uri="{FF2B5EF4-FFF2-40B4-BE49-F238E27FC236}">
                  <a16:creationId xmlns:a16="http://schemas.microsoft.com/office/drawing/2014/main" id="{4DF6F161-10B3-3786-FA04-35CA7EB7E94F}"/>
                </a:ext>
              </a:extLst>
            </p:cNvPr>
            <p:cNvSpPr txBox="1"/>
            <p:nvPr/>
          </p:nvSpPr>
          <p:spPr bwMode="auto">
            <a:xfrm>
              <a:off x="3879851" y="4352927"/>
              <a:ext cx="2647949" cy="320675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cs-CZ" sz="1600" dirty="0">
                  <a:latin typeface="Futura Bk BT" pitchFamily="34" charset="0"/>
                </a:rPr>
                <a:t>Poruchy*</a:t>
              </a:r>
              <a:endParaRPr lang="en-GB" sz="1600" dirty="0">
                <a:latin typeface="Futura Bk BT" pitchFamily="34" charset="0"/>
              </a:endParaRPr>
            </a:p>
          </p:txBody>
        </p:sp>
      </p:grpSp>
      <p:sp>
        <p:nvSpPr>
          <p:cNvPr id="204" name="Rectangle 63">
            <a:extLst>
              <a:ext uri="{FF2B5EF4-FFF2-40B4-BE49-F238E27FC236}">
                <a16:creationId xmlns:a16="http://schemas.microsoft.com/office/drawing/2014/main" id="{64C1966A-DB80-85CE-1D7D-61882B1E76D6}"/>
              </a:ext>
            </a:extLst>
          </p:cNvPr>
          <p:cNvSpPr/>
          <p:nvPr/>
        </p:nvSpPr>
        <p:spPr bwMode="auto">
          <a:xfrm>
            <a:off x="4175811" y="3827248"/>
            <a:ext cx="144463" cy="142875"/>
          </a:xfrm>
          <a:prstGeom prst="rect">
            <a:avLst/>
          </a:prstGeom>
          <a:solidFill>
            <a:srgbClr val="FF0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600" b="1">
              <a:solidFill>
                <a:schemeClr val="tx1"/>
              </a:solidFill>
            </a:endParaRPr>
          </a:p>
        </p:txBody>
      </p:sp>
      <p:grpSp>
        <p:nvGrpSpPr>
          <p:cNvPr id="206" name="Group 5">
            <a:extLst>
              <a:ext uri="{FF2B5EF4-FFF2-40B4-BE49-F238E27FC236}">
                <a16:creationId xmlns:a16="http://schemas.microsoft.com/office/drawing/2014/main" id="{C6C92CB6-6214-747F-A535-3F13A44F86B2}"/>
              </a:ext>
            </a:extLst>
          </p:cNvPr>
          <p:cNvGrpSpPr>
            <a:grpSpLocks/>
          </p:cNvGrpSpPr>
          <p:nvPr/>
        </p:nvGrpSpPr>
        <p:grpSpPr bwMode="auto">
          <a:xfrm>
            <a:off x="4226731" y="2246966"/>
            <a:ext cx="4119562" cy="744561"/>
            <a:chOff x="4000710" y="2456893"/>
            <a:chExt cx="4120642" cy="744616"/>
          </a:xfrm>
        </p:grpSpPr>
        <p:pic>
          <p:nvPicPr>
            <p:cNvPr id="207" name="Picture 3">
              <a:extLst>
                <a:ext uri="{FF2B5EF4-FFF2-40B4-BE49-F238E27FC236}">
                  <a16:creationId xmlns:a16="http://schemas.microsoft.com/office/drawing/2014/main" id="{161B11A0-5706-ACCA-6FD3-20F600D5D4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4" t="18298" r="58662" b="75291"/>
            <a:stretch>
              <a:fillRect/>
            </a:stretch>
          </p:blipFill>
          <p:spPr bwMode="auto">
            <a:xfrm>
              <a:off x="5963355" y="2456893"/>
              <a:ext cx="2157997" cy="744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TextBox 62">
              <a:extLst>
                <a:ext uri="{FF2B5EF4-FFF2-40B4-BE49-F238E27FC236}">
                  <a16:creationId xmlns:a16="http://schemas.microsoft.com/office/drawing/2014/main" id="{F962939C-FB19-0945-B078-0082AEACB0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710" y="2533906"/>
              <a:ext cx="2272130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 dirty="0">
                  <a:latin typeface="Futura Bk BT" pitchFamily="34" charset="0"/>
                </a:rPr>
                <a:t>Externí napájení </a:t>
              </a:r>
              <a:r>
                <a:rPr lang="en-GB" altLang="cs-CZ" sz="1400" dirty="0">
                  <a:latin typeface="Futura Bk BT" pitchFamily="34" charset="0"/>
                </a:rPr>
                <a:t>ON:</a:t>
              </a:r>
            </a:p>
          </p:txBody>
        </p:sp>
        <p:sp>
          <p:nvSpPr>
            <p:cNvPr id="209" name="TextBox 119807">
              <a:extLst>
                <a:ext uri="{FF2B5EF4-FFF2-40B4-BE49-F238E27FC236}">
                  <a16:creationId xmlns:a16="http://schemas.microsoft.com/office/drawing/2014/main" id="{F4A1D0F2-B919-5750-422B-3A0E54559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710" y="2893709"/>
              <a:ext cx="2150305" cy="30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cs-CZ" altLang="cs-CZ" sz="1400" dirty="0">
                  <a:latin typeface="Futura Bk BT" pitchFamily="34" charset="0"/>
                </a:rPr>
                <a:t>Řídicí vstup </a:t>
              </a:r>
              <a:r>
                <a:rPr lang="en-GB" altLang="cs-CZ" sz="1400" dirty="0">
                  <a:latin typeface="Futura Bk BT" pitchFamily="34" charset="0"/>
                </a:rPr>
                <a:t>ON:</a:t>
              </a:r>
            </a:p>
          </p:txBody>
        </p:sp>
        <p:cxnSp>
          <p:nvCxnSpPr>
            <p:cNvPr id="210" name="Straight Connector 119811">
              <a:extLst>
                <a:ext uri="{FF2B5EF4-FFF2-40B4-BE49-F238E27FC236}">
                  <a16:creationId xmlns:a16="http://schemas.microsoft.com/office/drawing/2014/main" id="{AB9BF6BF-BCDF-6E74-4C89-9372B2DFAC61}"/>
                </a:ext>
              </a:extLst>
            </p:cNvPr>
            <p:cNvCxnSpPr/>
            <p:nvPr/>
          </p:nvCxnSpPr>
          <p:spPr>
            <a:xfrm>
              <a:off x="4078517" y="2791881"/>
              <a:ext cx="38062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70">
              <a:extLst>
                <a:ext uri="{FF2B5EF4-FFF2-40B4-BE49-F238E27FC236}">
                  <a16:creationId xmlns:a16="http://schemas.microsoft.com/office/drawing/2014/main" id="{4B76BF0B-D3F2-BA57-54AC-0D013562BB00}"/>
                </a:ext>
              </a:extLst>
            </p:cNvPr>
            <p:cNvCxnSpPr/>
            <p:nvPr/>
          </p:nvCxnSpPr>
          <p:spPr>
            <a:xfrm>
              <a:off x="4078517" y="3145919"/>
              <a:ext cx="38062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">
            <a:extLst>
              <a:ext uri="{FF2B5EF4-FFF2-40B4-BE49-F238E27FC236}">
                <a16:creationId xmlns:a16="http://schemas.microsoft.com/office/drawing/2014/main" id="{17AB562A-3243-FCFC-CBBD-88F92B8D25C6}"/>
              </a:ext>
            </a:extLst>
          </p:cNvPr>
          <p:cNvGrpSpPr>
            <a:grpSpLocks/>
          </p:cNvGrpSpPr>
          <p:nvPr/>
        </p:nvGrpSpPr>
        <p:grpSpPr bwMode="auto">
          <a:xfrm>
            <a:off x="4303055" y="4007383"/>
            <a:ext cx="4089400" cy="1423987"/>
            <a:chOff x="3728485" y="2636840"/>
            <a:chExt cx="4089953" cy="1423995"/>
          </a:xfrm>
        </p:grpSpPr>
        <p:pic>
          <p:nvPicPr>
            <p:cNvPr id="213" name="Picture 42">
              <a:extLst>
                <a:ext uri="{FF2B5EF4-FFF2-40B4-BE49-F238E27FC236}">
                  <a16:creationId xmlns:a16="http://schemas.microsoft.com/office/drawing/2014/main" id="{5F8D4F5E-A334-32CB-A6DC-99FE8F0675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8" t="77934" r="62888" b="18739"/>
            <a:stretch>
              <a:fillRect/>
            </a:stretch>
          </p:blipFill>
          <p:spPr bwMode="auto">
            <a:xfrm>
              <a:off x="5239704" y="3728326"/>
              <a:ext cx="2573953" cy="332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4" name="Group 1">
              <a:extLst>
                <a:ext uri="{FF2B5EF4-FFF2-40B4-BE49-F238E27FC236}">
                  <a16:creationId xmlns:a16="http://schemas.microsoft.com/office/drawing/2014/main" id="{559D4F02-FD4B-2B09-60F7-1208AA275A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8485" y="2636840"/>
              <a:ext cx="4089953" cy="1423976"/>
              <a:chOff x="3728311" y="2636913"/>
              <a:chExt cx="4090312" cy="1423882"/>
            </a:xfrm>
          </p:grpSpPr>
          <p:pic>
            <p:nvPicPr>
              <p:cNvPr id="215" name="Picture 42">
                <a:extLst>
                  <a:ext uri="{FF2B5EF4-FFF2-40B4-BE49-F238E27FC236}">
                    <a16:creationId xmlns:a16="http://schemas.microsoft.com/office/drawing/2014/main" id="{3AADABA6-70F5-A6F5-4027-35C2EC4297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64722" r="62888" b="31731"/>
              <a:stretch>
                <a:fillRect/>
              </a:stretch>
            </p:blipFill>
            <p:spPr bwMode="auto">
              <a:xfrm>
                <a:off x="5239664" y="3395805"/>
                <a:ext cx="2574179" cy="354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" name="Picture 42">
                <a:extLst>
                  <a:ext uri="{FF2B5EF4-FFF2-40B4-BE49-F238E27FC236}">
                    <a16:creationId xmlns:a16="http://schemas.microsoft.com/office/drawing/2014/main" id="{1A9B5198-AF44-4E55-3987-EB26D06576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38" t="56044" r="62888" b="36832"/>
              <a:stretch>
                <a:fillRect/>
              </a:stretch>
            </p:blipFill>
            <p:spPr bwMode="auto">
              <a:xfrm>
                <a:off x="5244444" y="2636913"/>
                <a:ext cx="2574179" cy="7119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17" name="Group 5">
                <a:extLst>
                  <a:ext uri="{FF2B5EF4-FFF2-40B4-BE49-F238E27FC236}">
                    <a16:creationId xmlns:a16="http://schemas.microsoft.com/office/drawing/2014/main" id="{B154B6CD-CA61-BAE3-4A26-E36A03A1B8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28864" y="2736816"/>
                <a:ext cx="3883338" cy="611254"/>
                <a:chOff x="4000710" y="2533906"/>
                <a:chExt cx="3884415" cy="611260"/>
              </a:xfrm>
            </p:grpSpPr>
            <p:sp>
              <p:nvSpPr>
                <p:cNvPr id="222" name="TextBox 62">
                  <a:extLst>
                    <a:ext uri="{FF2B5EF4-FFF2-40B4-BE49-F238E27FC236}">
                      <a16:creationId xmlns:a16="http://schemas.microsoft.com/office/drawing/2014/main" id="{42B9B85F-0A61-6F4D-87F6-699E73210B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00710" y="2533906"/>
                  <a:ext cx="2272130" cy="3077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:r>
                    <a:rPr lang="cs-CZ" altLang="cs-CZ" sz="1400" dirty="0">
                      <a:latin typeface="Futura Bk BT" pitchFamily="34" charset="0"/>
                    </a:rPr>
                    <a:t>Výpadek napájení</a:t>
                  </a:r>
                  <a:r>
                    <a:rPr lang="en-GB" altLang="cs-CZ" sz="1400" dirty="0">
                      <a:latin typeface="Futura Bk BT" pitchFamily="34" charset="0"/>
                    </a:rPr>
                    <a:t>:</a:t>
                  </a:r>
                </a:p>
              </p:txBody>
            </p:sp>
            <p:cxnSp>
              <p:nvCxnSpPr>
                <p:cNvPr id="223" name="Straight Connector 50">
                  <a:extLst>
                    <a:ext uri="{FF2B5EF4-FFF2-40B4-BE49-F238E27FC236}">
                      <a16:creationId xmlns:a16="http://schemas.microsoft.com/office/drawing/2014/main" id="{BF5AA22C-CFC4-6EE6-5383-8ADDDFEF24AD}"/>
                    </a:ext>
                  </a:extLst>
                </p:cNvPr>
                <p:cNvCxnSpPr/>
                <p:nvPr/>
              </p:nvCxnSpPr>
              <p:spPr>
                <a:xfrm>
                  <a:off x="4077983" y="2791171"/>
                  <a:ext cx="38071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51">
                  <a:extLst>
                    <a:ext uri="{FF2B5EF4-FFF2-40B4-BE49-F238E27FC236}">
                      <a16:creationId xmlns:a16="http://schemas.microsoft.com/office/drawing/2014/main" id="{A6CAFAF1-6233-4B0D-7D80-60E83D2EA309}"/>
                    </a:ext>
                  </a:extLst>
                </p:cNvPr>
                <p:cNvCxnSpPr/>
                <p:nvPr/>
              </p:nvCxnSpPr>
              <p:spPr>
                <a:xfrm>
                  <a:off x="4077983" y="3145166"/>
                  <a:ext cx="380714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8" name="TextBox 62">
                <a:extLst>
                  <a:ext uri="{FF2B5EF4-FFF2-40B4-BE49-F238E27FC236}">
                    <a16:creationId xmlns:a16="http://schemas.microsoft.com/office/drawing/2014/main" id="{AFDB588A-A310-70FF-CBD2-182F7EDBA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864" y="3442545"/>
                <a:ext cx="2271500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cs-CZ" altLang="cs-CZ" sz="1400" dirty="0">
                    <a:latin typeface="Futura Bk BT" pitchFamily="34" charset="0"/>
                  </a:rPr>
                  <a:t>Interní porucha SSR</a:t>
                </a:r>
                <a:r>
                  <a:rPr lang="en-GB" altLang="cs-CZ" sz="1400" dirty="0">
                    <a:latin typeface="Futura Bk BT" pitchFamily="34" charset="0"/>
                  </a:rPr>
                  <a:t>:</a:t>
                </a:r>
              </a:p>
            </p:txBody>
          </p:sp>
          <p:cxnSp>
            <p:nvCxnSpPr>
              <p:cNvPr id="219" name="Straight Connector 55">
                <a:extLst>
                  <a:ext uri="{FF2B5EF4-FFF2-40B4-BE49-F238E27FC236}">
                    <a16:creationId xmlns:a16="http://schemas.microsoft.com/office/drawing/2014/main" id="{571EC310-AE52-2B37-ABA4-4482616F942F}"/>
                  </a:ext>
                </a:extLst>
              </p:cNvPr>
              <p:cNvCxnSpPr/>
              <p:nvPr/>
            </p:nvCxnSpPr>
            <p:spPr bwMode="auto">
              <a:xfrm>
                <a:off x="3806115" y="3700474"/>
                <a:ext cx="38060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0" name="TextBox 119807">
                <a:extLst>
                  <a:ext uri="{FF2B5EF4-FFF2-40B4-BE49-F238E27FC236}">
                    <a16:creationId xmlns:a16="http://schemas.microsoft.com/office/drawing/2014/main" id="{C5DDF841-B45B-AA43-8E9D-7186A9C44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311" y="3753037"/>
                <a:ext cx="2149709" cy="3077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cs-CZ" altLang="cs-CZ" sz="1400" dirty="0">
                    <a:latin typeface="Futura Bk BT" pitchFamily="34" charset="0"/>
                  </a:rPr>
                  <a:t>Přehřátí</a:t>
                </a:r>
                <a:r>
                  <a:rPr lang="en-GB" altLang="cs-CZ" sz="1400" dirty="0">
                    <a:latin typeface="Futura Bk BT" pitchFamily="34" charset="0"/>
                  </a:rPr>
                  <a:t>:</a:t>
                </a:r>
              </a:p>
            </p:txBody>
          </p:sp>
          <p:cxnSp>
            <p:nvCxnSpPr>
              <p:cNvPr id="221" name="Straight Connector 61">
                <a:extLst>
                  <a:ext uri="{FF2B5EF4-FFF2-40B4-BE49-F238E27FC236}">
                    <a16:creationId xmlns:a16="http://schemas.microsoft.com/office/drawing/2014/main" id="{4AF70026-6D90-C875-67FB-336EB85D5F9D}"/>
                  </a:ext>
                </a:extLst>
              </p:cNvPr>
              <p:cNvCxnSpPr/>
              <p:nvPr/>
            </p:nvCxnSpPr>
            <p:spPr bwMode="auto">
              <a:xfrm>
                <a:off x="3806115" y="4021129"/>
                <a:ext cx="3806087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8" name="TextovéPole 237">
            <a:extLst>
              <a:ext uri="{FF2B5EF4-FFF2-40B4-BE49-F238E27FC236}">
                <a16:creationId xmlns:a16="http://schemas.microsoft.com/office/drawing/2014/main" id="{85F7069B-336E-3040-2D2E-1120F1792128}"/>
              </a:ext>
            </a:extLst>
          </p:cNvPr>
          <p:cNvSpPr txBox="1"/>
          <p:nvPr/>
        </p:nvSpPr>
        <p:spPr>
          <a:xfrm>
            <a:off x="2586037" y="5809132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*poruchy: ztráta zátěže, zkrat  SSR nebo přerušení obvodu SSR  </a:t>
            </a:r>
          </a:p>
        </p:txBody>
      </p:sp>
    </p:spTree>
    <p:extLst>
      <p:ext uri="{BB962C8B-B14F-4D97-AF65-F5344CB8AC3E}">
        <p14:creationId xmlns:p14="http://schemas.microsoft.com/office/powerpoint/2010/main" val="177302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7" y="274638"/>
            <a:ext cx="8297892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RGC2(3)P, aplikace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685810" y="1868644"/>
            <a:ext cx="82786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Regulované technologické topné procesy v průmyslu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Spínače pro proporcionální regulaci topných výkonu u vzduchotechnických systémů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Proporcionální polovodičové regulátory pro pece a sušárny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Topné a sušící procesy v potravinářství a pivovarnictví a zemědělství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Omezení nárazových proudů při spínání zátěží s vysokým teplotním koeficientem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Spínání transformátorové zátěže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52211A4-77B0-4080-8830-8E0CAEF10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61471"/>
            <a:ext cx="2415393" cy="1313868"/>
          </a:xfrm>
          <a:prstGeom prst="rect">
            <a:avLst/>
          </a:prstGeom>
        </p:spPr>
      </p:pic>
      <p:graphicFrame>
        <p:nvGraphicFramePr>
          <p:cNvPr id="5" name="Tabulka 12">
            <a:extLst>
              <a:ext uri="{FF2B5EF4-FFF2-40B4-BE49-F238E27FC236}">
                <a16:creationId xmlns:a16="http://schemas.microsoft.com/office/drawing/2014/main" id="{5C0D4AED-C393-2FCB-A62A-7A2FF60CD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3156"/>
              </p:ext>
            </p:extLst>
          </p:nvPr>
        </p:nvGraphicFramePr>
        <p:xfrm>
          <a:off x="827584" y="3949465"/>
          <a:ext cx="70671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011">
                  <a:extLst>
                    <a:ext uri="{9D8B030D-6E8A-4147-A177-3AD203B41FA5}">
                      <a16:colId xmlns:a16="http://schemas.microsoft.com/office/drawing/2014/main" val="1330021489"/>
                    </a:ext>
                  </a:extLst>
                </a:gridCol>
                <a:gridCol w="1025699">
                  <a:extLst>
                    <a:ext uri="{9D8B030D-6E8A-4147-A177-3AD203B41FA5}">
                      <a16:colId xmlns:a16="http://schemas.microsoft.com/office/drawing/2014/main" val="3434533965"/>
                    </a:ext>
                  </a:extLst>
                </a:gridCol>
                <a:gridCol w="733609">
                  <a:extLst>
                    <a:ext uri="{9D8B030D-6E8A-4147-A177-3AD203B41FA5}">
                      <a16:colId xmlns:a16="http://schemas.microsoft.com/office/drawing/2014/main" val="3301770817"/>
                    </a:ext>
                  </a:extLst>
                </a:gridCol>
                <a:gridCol w="881465">
                  <a:extLst>
                    <a:ext uri="{9D8B030D-6E8A-4147-A177-3AD203B41FA5}">
                      <a16:colId xmlns:a16="http://schemas.microsoft.com/office/drawing/2014/main" val="27086344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675315009"/>
                    </a:ext>
                  </a:extLst>
                </a:gridCol>
                <a:gridCol w="1512170">
                  <a:extLst>
                    <a:ext uri="{9D8B030D-6E8A-4147-A177-3AD203B41FA5}">
                      <a16:colId xmlns:a16="http://schemas.microsoft.com/office/drawing/2014/main" val="1323738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P/N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Napětí L1/L2/L3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Proud 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Ext.napájení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Analog.vstup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Max.zátěž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853479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RGC3P60V20C1DM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180-660 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VAC/DC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0-10, 0-5, 1-5 VDC,pot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 kW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6867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RGC2P60V25C1DM*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180-660 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VAC/DC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0-10, 0-5, 1-5 VDC,pot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 kW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59863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RGC3P60V30C1DM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180-660 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VAC/DC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0-10, 0-5, 1-5 VDC,pot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20,7 kW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584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RGC2P60V40C1DM*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180-660 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VAC/DC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0-10, 0-5, 1-5 VDC,pot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 kW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2595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RGC3P60V65C1DFM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180-660 VAC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VAC/DC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0-10, 0-5, 1-5 VDC,pot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45,5 kW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83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189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Analogově řízené spínače RM1E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84538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304800" y="1667237"/>
            <a:ext cx="87316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Původní řada s montáží na chladič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Proudový rozsah do 125 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Jmenovité napětí do 660VAC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 err="1"/>
              <a:t>Analog.vstup</a:t>
            </a:r>
            <a:r>
              <a:rPr lang="cs-CZ" b="1" dirty="0"/>
              <a:t> 4-20mA nebo 0-10V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Fázové řízení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b="1" dirty="0"/>
              <a:t>Přesné proporcionální řízení 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cs-CZ" b="1" dirty="0"/>
              <a:t>Možný zdroj rušení a tvorba harmonických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lvl="2"/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lvl="2"/>
            <a:endParaRPr lang="cs-CZ" b="1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4011C16A-D18F-15AD-6D99-8F3BB1627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45" y="1870198"/>
            <a:ext cx="1486793" cy="1486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6E7E034-C526-D6E0-E462-DF29778DFE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5092" y="4053956"/>
            <a:ext cx="3628995" cy="212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7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RGCxP</a:t>
            </a:r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Výhody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685810" y="1868644"/>
            <a:ext cx="82786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Snadné připojení polovodičového spínače  k regulátorům  s analogovým výstupem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Jmenovité hodnoty proudu vztaženy k okolní teplotě 40°C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Zjednodušení regulační smyčky  a kompaktní provedení spínače šetří místo v rozvaděči (FVE, HVAC)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Volitelné spínací režimy dle charakteru zátěže pro 1-fázová RGC1P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Regulace proudu do zátěže externím  potenciometrem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Nízká zástavná hloubka  60mm u 15A provedení , vhodné do domovních rozvaděčů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Vysoká hodnota I2t až  18 000A2s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LED indikace pro rychlou diagnostiku poruchy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Poruchová signalizace a vestavěná přepěťová ochrana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Režim </a:t>
            </a:r>
            <a:r>
              <a:rPr lang="cs-CZ" b="1" dirty="0" err="1"/>
              <a:t>softstartu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Zkratová odolnost 100kA dle UL508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E23B3C9-BA9F-46B1-B319-DE0AABF588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327" y="3896389"/>
            <a:ext cx="1619065" cy="16222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958DED0-2E1B-453D-B4B2-5F0CA0F8DF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5863" y="4086787"/>
            <a:ext cx="1425184" cy="142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54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500174"/>
            <a:ext cx="7772400" cy="1470025"/>
          </a:xfrm>
        </p:spPr>
        <p:txBody>
          <a:bodyPr>
            <a:normAutofit/>
          </a:bodyPr>
          <a:lstStyle/>
          <a:p>
            <a:r>
              <a:rPr lang="cs-CZ" dirty="0"/>
              <a:t>Děkuji</a:t>
            </a:r>
            <a:br>
              <a:rPr lang="cs-CZ" dirty="0"/>
            </a:br>
            <a:endParaRPr lang="en-US" dirty="0"/>
          </a:p>
        </p:txBody>
      </p:sp>
      <p:sp>
        <p:nvSpPr>
          <p:cNvPr id="6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2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7" name="Obrázek 64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Přímá spojovací čára 7"/>
          <p:cNvCxnSpPr/>
          <p:nvPr/>
        </p:nvCxnSpPr>
        <p:spPr>
          <a:xfrm>
            <a:off x="316926" y="6269037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Analogově řízené spínače </a:t>
            </a:r>
            <a:r>
              <a:rPr lang="cs-CZ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RGCxP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84538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720882" y="1667237"/>
            <a:ext cx="824360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cs-CZ" sz="2000" b="1" dirty="0"/>
              <a:t>Proporcionální polovodičové regulátory výkonu s analogovým vstupem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1-fázové RGC1P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lvl="2"/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cs-CZ" b="1" dirty="0"/>
              <a:t>3-fázové RGC2(3)P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407B623-8DAD-428B-B68D-46FDB0AD41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124" y="2180190"/>
            <a:ext cx="2585323" cy="25853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09224523-6150-432E-896E-EC27DC3869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331" y="3178312"/>
            <a:ext cx="3092313" cy="309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2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RGC1P- parametry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3D80D86-9173-4F54-AE9F-8B3FB60829D4}"/>
              </a:ext>
            </a:extLst>
          </p:cNvPr>
          <p:cNvSpPr txBox="1"/>
          <p:nvPr/>
        </p:nvSpPr>
        <p:spPr>
          <a:xfrm>
            <a:off x="683568" y="15920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1800" b="1" dirty="0"/>
              <a:t>RGx1P..</a:t>
            </a:r>
            <a:r>
              <a:rPr lang="en-GB" altLang="en-US" sz="1800" b="1" dirty="0">
                <a:solidFill>
                  <a:srgbClr val="0070C0"/>
                </a:solidFill>
              </a:rPr>
              <a:t>AA</a:t>
            </a:r>
            <a:r>
              <a:rPr lang="en-GB" altLang="en-US" sz="1800" b="1" dirty="0"/>
              <a:t>.., RGx1P..</a:t>
            </a:r>
            <a:r>
              <a:rPr lang="en-GB" altLang="en-US" sz="1800" b="1" dirty="0">
                <a:solidFill>
                  <a:srgbClr val="0070C0"/>
                </a:solidFill>
              </a:rPr>
              <a:t>V</a:t>
            </a:r>
            <a:r>
              <a:rPr lang="en-GB" altLang="en-US" sz="1800" b="1" dirty="0"/>
              <a:t>..</a:t>
            </a:r>
            <a:endParaRPr lang="cs-CZ" b="1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6CAEC1-EDA0-4083-2921-20A981CBC410}"/>
              </a:ext>
            </a:extLst>
          </p:cNvPr>
          <p:cNvSpPr txBox="1"/>
          <p:nvPr/>
        </p:nvSpPr>
        <p:spPr>
          <a:xfrm>
            <a:off x="827584" y="2143614"/>
            <a:ext cx="7200800" cy="3826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GB" altLang="en-US" b="1" dirty="0"/>
              <a:t>1-</a:t>
            </a:r>
            <a:r>
              <a:rPr lang="cs-CZ" altLang="en-US" b="1" dirty="0"/>
              <a:t>fázový proporcionálně řízený spínač</a:t>
            </a:r>
            <a:endParaRPr lang="en-GB" altLang="en-US" b="1" dirty="0"/>
          </a:p>
          <a:p>
            <a:pPr>
              <a:buFontTx/>
              <a:buChar char="•"/>
            </a:pPr>
            <a:r>
              <a:rPr lang="cs-CZ" altLang="en-US" b="1" dirty="0"/>
              <a:t> jmenovité napětí  230,480 nebo 600VAC </a:t>
            </a:r>
            <a:endParaRPr lang="en-GB" altLang="en-US" b="1" dirty="0"/>
          </a:p>
          <a:p>
            <a:pPr>
              <a:buFontTx/>
              <a:buChar char="•"/>
            </a:pPr>
            <a:r>
              <a:rPr lang="cs-CZ" altLang="en-US" b="1" dirty="0"/>
              <a:t> proudy </a:t>
            </a:r>
            <a:r>
              <a:rPr lang="en-GB" altLang="en-US" b="1" dirty="0"/>
              <a:t>RGS1P: 50A, 90A</a:t>
            </a:r>
          </a:p>
          <a:p>
            <a:pPr>
              <a:buFontTx/>
              <a:buChar char="•"/>
            </a:pPr>
            <a:r>
              <a:rPr lang="cs-CZ" altLang="en-US" b="1" dirty="0"/>
              <a:t> proudy </a:t>
            </a:r>
            <a:r>
              <a:rPr lang="en-GB" altLang="en-US" b="1" dirty="0"/>
              <a:t>RGC1P: 15A, 30A, 43A, 50A, 63A</a:t>
            </a:r>
          </a:p>
          <a:p>
            <a:pPr>
              <a:buFontTx/>
              <a:buChar char="•"/>
            </a:pPr>
            <a:r>
              <a:rPr lang="cs-CZ" altLang="en-US" b="1" dirty="0"/>
              <a:t> volitelné spínací módy</a:t>
            </a:r>
            <a:r>
              <a:rPr lang="en-GB" altLang="en-US" b="1" dirty="0"/>
              <a:t>:</a:t>
            </a:r>
          </a:p>
          <a:p>
            <a:pPr lvl="1">
              <a:buFontTx/>
              <a:buChar char="•"/>
            </a:pPr>
            <a:r>
              <a:rPr lang="cs-CZ" altLang="en-US" b="1" dirty="0"/>
              <a:t> Fázové řízení </a:t>
            </a:r>
            <a:endParaRPr lang="en-GB" altLang="en-US" b="1" dirty="0"/>
          </a:p>
          <a:p>
            <a:pPr lvl="1">
              <a:buFontTx/>
              <a:buChar char="•"/>
            </a:pPr>
            <a:r>
              <a:rPr lang="cs-CZ" altLang="en-US" b="1" dirty="0"/>
              <a:t> Plný cyklus</a:t>
            </a:r>
            <a:endParaRPr lang="en-GB" altLang="en-US" b="1" dirty="0"/>
          </a:p>
          <a:p>
            <a:pPr lvl="1">
              <a:buFontTx/>
              <a:buChar char="•"/>
            </a:pPr>
            <a:r>
              <a:rPr lang="cs-CZ" altLang="en-US" b="1" dirty="0"/>
              <a:t> Pokročilý plný c</a:t>
            </a:r>
            <a:r>
              <a:rPr lang="en-GB" altLang="en-US" b="1" dirty="0"/>
              <a:t>y</a:t>
            </a:r>
            <a:r>
              <a:rPr lang="cs-CZ" altLang="en-US" b="1" dirty="0"/>
              <a:t>klus</a:t>
            </a:r>
            <a:endParaRPr lang="en-GB" altLang="en-US" b="1" dirty="0"/>
          </a:p>
          <a:p>
            <a:pPr lvl="1">
              <a:buFontTx/>
              <a:buChar char="•"/>
            </a:pPr>
            <a:r>
              <a:rPr lang="cs-CZ" altLang="en-US" b="1" dirty="0"/>
              <a:t> </a:t>
            </a:r>
            <a:r>
              <a:rPr lang="en-GB" altLang="en-US" b="1" dirty="0" err="1"/>
              <a:t>Softstart</a:t>
            </a:r>
            <a:endParaRPr lang="en-GB" altLang="en-US" b="1" dirty="0"/>
          </a:p>
          <a:p>
            <a:pPr>
              <a:buFontTx/>
              <a:buChar char="•"/>
            </a:pPr>
            <a:r>
              <a:rPr lang="cs-CZ" altLang="en-US" b="1" dirty="0"/>
              <a:t> Řídící vstupy </a:t>
            </a:r>
            <a:r>
              <a:rPr lang="en-GB" altLang="en-US" b="1" dirty="0"/>
              <a:t>: 4-20mA, 1-10V, 0-5V, 1-5V </a:t>
            </a:r>
            <a:r>
              <a:rPr lang="cs-CZ" altLang="en-US" b="1" dirty="0"/>
              <a:t>nebo</a:t>
            </a:r>
            <a:r>
              <a:rPr lang="en-GB" altLang="en-US" b="1" dirty="0"/>
              <a:t> extern</a:t>
            </a:r>
            <a:r>
              <a:rPr lang="cs-CZ" altLang="en-US" b="1" dirty="0"/>
              <a:t>í</a:t>
            </a:r>
            <a:r>
              <a:rPr lang="en-GB" altLang="en-US" b="1" dirty="0"/>
              <a:t> </a:t>
            </a:r>
            <a:r>
              <a:rPr lang="en-GB" altLang="en-US" b="1" dirty="0" err="1"/>
              <a:t>poten</a:t>
            </a:r>
            <a:r>
              <a:rPr lang="cs-CZ" altLang="en-US" b="1" dirty="0"/>
              <a:t>c</a:t>
            </a:r>
            <a:r>
              <a:rPr lang="en-GB" altLang="en-US" b="1" dirty="0" err="1"/>
              <a:t>iometr</a:t>
            </a:r>
            <a:r>
              <a:rPr lang="en-GB" altLang="en-US" b="1" dirty="0"/>
              <a:t> </a:t>
            </a:r>
          </a:p>
          <a:p>
            <a:pPr>
              <a:buFontTx/>
              <a:buChar char="•"/>
            </a:pPr>
            <a:r>
              <a:rPr lang="cs-CZ" altLang="en-US" b="1" dirty="0"/>
              <a:t> </a:t>
            </a:r>
            <a:r>
              <a:rPr lang="en-GB" altLang="en-US" b="1" dirty="0"/>
              <a:t>Extern</a:t>
            </a:r>
            <a:r>
              <a:rPr lang="cs-CZ" altLang="en-US" b="1" dirty="0"/>
              <a:t>í </a:t>
            </a:r>
            <a:r>
              <a:rPr lang="cs-CZ" altLang="en-US" b="1" dirty="0" err="1"/>
              <a:t>napajení</a:t>
            </a:r>
            <a:r>
              <a:rPr lang="en-GB" altLang="en-US" b="1" dirty="0"/>
              <a:t>: 24VAC/DC or 90-250VAC</a:t>
            </a:r>
            <a:r>
              <a:rPr lang="cs-CZ" altLang="en-US" b="1" dirty="0"/>
              <a:t> pro 0-10V</a:t>
            </a:r>
            <a:endParaRPr lang="en-GB" altLang="en-US" b="1" dirty="0"/>
          </a:p>
          <a:p>
            <a:pPr>
              <a:buFontTx/>
              <a:buChar char="•"/>
            </a:pPr>
            <a:r>
              <a:rPr lang="cs-CZ" altLang="en-US" b="1" dirty="0"/>
              <a:t> přepěťová ochrana na výstupu</a:t>
            </a:r>
            <a:endParaRPr lang="en-GB" altLang="en-US" b="1" dirty="0"/>
          </a:p>
          <a:p>
            <a:pPr>
              <a:buFontTx/>
              <a:buChar char="•"/>
            </a:pPr>
            <a:r>
              <a:rPr lang="cs-CZ" altLang="en-US" b="1" dirty="0"/>
              <a:t> </a:t>
            </a:r>
            <a:r>
              <a:rPr lang="en-GB" altLang="en-US" b="1" dirty="0"/>
              <a:t>100kArms </a:t>
            </a:r>
            <a:r>
              <a:rPr lang="cs-CZ" altLang="en-US" b="1" dirty="0"/>
              <a:t>zkratová odolnost</a:t>
            </a:r>
            <a:endParaRPr lang="cs-CZ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6C4E2D-1762-27A2-B115-8CB3A805BE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085" y="1270248"/>
            <a:ext cx="4907705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37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RGC1P- zapojení, 0-10V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939D399A-6375-4F13-320C-C8CAF619F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1579052"/>
            <a:ext cx="5472608" cy="448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49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piè di pagina 3"/>
          <p:cNvSpPr txBox="1">
            <a:spLocks noGrp="1"/>
          </p:cNvSpPr>
          <p:nvPr/>
        </p:nvSpPr>
        <p:spPr bwMode="auto">
          <a:xfrm>
            <a:off x="5076826" y="6220558"/>
            <a:ext cx="3924300" cy="439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it-IT" altLang="cs-CZ" sz="923" dirty="0">
              <a:solidFill>
                <a:srgbClr val="000000"/>
              </a:solidFill>
            </a:endParaRPr>
          </a:p>
        </p:txBody>
      </p:sp>
      <p:sp>
        <p:nvSpPr>
          <p:cNvPr id="14340" name="Segnaposto data 2"/>
          <p:cNvSpPr txBox="1">
            <a:spLocks noGrp="1"/>
          </p:cNvSpPr>
          <p:nvPr/>
        </p:nvSpPr>
        <p:spPr bwMode="auto">
          <a:xfrm>
            <a:off x="250825" y="6186855"/>
            <a:ext cx="4249738" cy="41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endParaRPr lang="it-IT" altLang="cs-CZ" sz="1292" dirty="0">
              <a:solidFill>
                <a:srgbClr val="000000"/>
              </a:solidFill>
            </a:endParaRPr>
          </a:p>
        </p:txBody>
      </p:sp>
      <p:sp>
        <p:nvSpPr>
          <p:cNvPr id="14341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254000" y="716574"/>
            <a:ext cx="8890000" cy="39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l"/>
            <a:r>
              <a:rPr lang="cs-CZ" sz="4000" dirty="0"/>
              <a:t>RGC1P-nastavení</a:t>
            </a:r>
            <a:endParaRPr lang="en-GB" sz="4000" dirty="0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42875" y="1800960"/>
            <a:ext cx="2440092" cy="31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</a:pPr>
            <a:r>
              <a:rPr lang="cs-CZ" altLang="en-US" sz="1477" b="1" dirty="0">
                <a:solidFill>
                  <a:srgbClr val="000000"/>
                </a:solidFill>
              </a:rPr>
              <a:t>analogově řízené spínání</a:t>
            </a:r>
            <a:endParaRPr lang="it-IT" altLang="cs-CZ" sz="1477" b="1" dirty="0">
              <a:solidFill>
                <a:srgbClr val="000000"/>
              </a:solidFill>
            </a:endParaRPr>
          </a:p>
        </p:txBody>
      </p:sp>
      <p:pic>
        <p:nvPicPr>
          <p:cNvPr id="1434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501412"/>
            <a:ext cx="1414462" cy="2817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2"/>
          <p:cNvSpPr txBox="1">
            <a:spLocks noChangeArrowheads="1"/>
          </p:cNvSpPr>
          <p:nvPr/>
        </p:nvSpPr>
        <p:spPr bwMode="auto">
          <a:xfrm>
            <a:off x="158750" y="5380893"/>
            <a:ext cx="2736850" cy="31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3776" indent="-263776" defTabSz="844083" fontAlgn="base">
              <a:spcBef>
                <a:spcPts val="554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¡"/>
            </a:pPr>
            <a:r>
              <a:rPr lang="cs-CZ" altLang="en-US" sz="1477">
                <a:solidFill>
                  <a:srgbClr val="000000"/>
                </a:solidFill>
                <a:cs typeface="Arial" pitchFamily="34" charset="0"/>
              </a:rPr>
              <a:t>Řídící vstup</a:t>
            </a:r>
            <a:r>
              <a:rPr lang="en-US" altLang="en-US" sz="1477">
                <a:solidFill>
                  <a:srgbClr val="000000"/>
                </a:solidFill>
                <a:cs typeface="Arial" pitchFamily="34" charset="0"/>
              </a:rPr>
              <a:t>: 4-20mA</a:t>
            </a:r>
          </a:p>
        </p:txBody>
      </p:sp>
      <p:pic>
        <p:nvPicPr>
          <p:cNvPr id="14345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4" y="2535116"/>
            <a:ext cx="13366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8751" y="2227385"/>
            <a:ext cx="1755775" cy="3196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7" b="1" dirty="0">
                <a:solidFill>
                  <a:srgbClr val="000000"/>
                </a:solidFill>
                <a:latin typeface="Arial"/>
              </a:rPr>
              <a:t>RGx1P..</a:t>
            </a:r>
            <a:r>
              <a:rPr lang="en-US" sz="1477" b="1" dirty="0">
                <a:solidFill>
                  <a:srgbClr val="0070C0"/>
                </a:solidFill>
                <a:latin typeface="Arial"/>
              </a:rPr>
              <a:t>AA</a:t>
            </a:r>
            <a:r>
              <a:rPr lang="en-US" sz="1477" b="1" dirty="0">
                <a:solidFill>
                  <a:srgbClr val="000000"/>
                </a:solidFill>
                <a:latin typeface="Arial"/>
              </a:rPr>
              <a:t>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64051" y="2227385"/>
            <a:ext cx="1755775" cy="3196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77" b="1" dirty="0">
                <a:solidFill>
                  <a:srgbClr val="000000"/>
                </a:solidFill>
                <a:latin typeface="Arial"/>
              </a:rPr>
              <a:t>RGx1P..</a:t>
            </a:r>
            <a:r>
              <a:rPr lang="en-US" sz="1477" b="1" dirty="0">
                <a:solidFill>
                  <a:srgbClr val="0070C0"/>
                </a:solidFill>
                <a:latin typeface="Arial"/>
              </a:rPr>
              <a:t>V</a:t>
            </a:r>
            <a:r>
              <a:rPr lang="en-US" sz="1477" b="1" dirty="0">
                <a:solidFill>
                  <a:srgbClr val="000000"/>
                </a:solidFill>
                <a:latin typeface="Arial"/>
              </a:rPr>
              <a:t>..</a:t>
            </a:r>
          </a:p>
        </p:txBody>
      </p:sp>
      <p:sp>
        <p:nvSpPr>
          <p:cNvPr id="14348" name="TextBox 8"/>
          <p:cNvSpPr txBox="1">
            <a:spLocks noChangeArrowheads="1"/>
          </p:cNvSpPr>
          <p:nvPr/>
        </p:nvSpPr>
        <p:spPr bwMode="auto">
          <a:xfrm>
            <a:off x="4464051" y="5380893"/>
            <a:ext cx="4608513" cy="85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63776" indent="-263776" defTabSz="844083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"/>
            </a:pPr>
            <a:r>
              <a:rPr lang="cs-CZ" altLang="en-US" sz="1477">
                <a:solidFill>
                  <a:srgbClr val="000000"/>
                </a:solidFill>
                <a:cs typeface="Arial" pitchFamily="34" charset="0"/>
              </a:rPr>
              <a:t>Řídící vstup </a:t>
            </a:r>
            <a:r>
              <a:rPr lang="en-US" altLang="en-US" sz="1477">
                <a:solidFill>
                  <a:srgbClr val="000000"/>
                </a:solidFill>
                <a:cs typeface="Arial" pitchFamily="34" charset="0"/>
              </a:rPr>
              <a:t>: 0-10V, 0-5V, 1-5V, extern</a:t>
            </a:r>
            <a:r>
              <a:rPr lang="cs-CZ" altLang="en-US" sz="1477">
                <a:solidFill>
                  <a:srgbClr val="000000"/>
                </a:solidFill>
                <a:cs typeface="Arial" pitchFamily="34" charset="0"/>
              </a:rPr>
              <a:t>í</a:t>
            </a:r>
            <a:r>
              <a:rPr lang="en-US" altLang="en-US" sz="1477">
                <a:solidFill>
                  <a:srgbClr val="000000"/>
                </a:solidFill>
                <a:cs typeface="Arial" pitchFamily="34" charset="0"/>
              </a:rPr>
              <a:t> pot</a:t>
            </a:r>
            <a:r>
              <a:rPr lang="cs-CZ" altLang="en-US" sz="1477">
                <a:solidFill>
                  <a:srgbClr val="000000"/>
                </a:solidFill>
                <a:cs typeface="Arial" pitchFamily="34" charset="0"/>
              </a:rPr>
              <a:t>enciometr</a:t>
            </a:r>
            <a:endParaRPr lang="en-US" altLang="en-US" sz="1477">
              <a:solidFill>
                <a:srgbClr val="000000"/>
              </a:solidFill>
              <a:cs typeface="Arial" pitchFamily="34" charset="0"/>
            </a:endParaRPr>
          </a:p>
          <a:p>
            <a:pPr marL="263776" indent="-263776" defTabSz="844083" fontAlgn="base">
              <a:spcBef>
                <a:spcPts val="554"/>
              </a:spcBef>
              <a:spcAft>
                <a:spcPct val="0"/>
              </a:spcAft>
              <a:buClr>
                <a:srgbClr val="FF0000"/>
              </a:buClr>
              <a:buFont typeface="Wingdings 2" pitchFamily="18" charset="2"/>
              <a:buChar char=""/>
            </a:pPr>
            <a:r>
              <a:rPr lang="en-US" altLang="en-US" sz="1477">
                <a:solidFill>
                  <a:srgbClr val="000000"/>
                </a:solidFill>
                <a:cs typeface="Arial" pitchFamily="34" charset="0"/>
              </a:rPr>
              <a:t>24VDC/AC or 90-250VAC extern</a:t>
            </a:r>
            <a:r>
              <a:rPr lang="cs-CZ" altLang="en-US" sz="1477">
                <a:solidFill>
                  <a:srgbClr val="000000"/>
                </a:solidFill>
                <a:cs typeface="Arial" pitchFamily="34" charset="0"/>
              </a:rPr>
              <a:t>í napájení</a:t>
            </a:r>
            <a:endParaRPr lang="en-US" altLang="en-US" sz="1477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4349" name="Group 13"/>
          <p:cNvGrpSpPr>
            <a:grpSpLocks/>
          </p:cNvGrpSpPr>
          <p:nvPr/>
        </p:nvGrpSpPr>
        <p:grpSpPr bwMode="auto">
          <a:xfrm>
            <a:off x="5976938" y="3033348"/>
            <a:ext cx="2095500" cy="565638"/>
            <a:chOff x="6240506" y="2816546"/>
            <a:chExt cx="2096870" cy="613465"/>
          </a:xfrm>
        </p:grpSpPr>
        <p:sp>
          <p:nvSpPr>
            <p:cNvPr id="12" name="Rectangle 11"/>
            <p:cNvSpPr/>
            <p:nvPr/>
          </p:nvSpPr>
          <p:spPr>
            <a:xfrm>
              <a:off x="6240506" y="2816546"/>
              <a:ext cx="2096870" cy="6134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372" name="TextBox 12"/>
            <p:cNvSpPr txBox="1">
              <a:spLocks noChangeArrowheads="1"/>
            </p:cNvSpPr>
            <p:nvPr/>
          </p:nvSpPr>
          <p:spPr bwMode="auto">
            <a:xfrm>
              <a:off x="6393006" y="2830850"/>
              <a:ext cx="1791870" cy="59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US" sz="1477" b="1" dirty="0">
                  <a:solidFill>
                    <a:srgbClr val="FFFFFF"/>
                  </a:solidFill>
                  <a:cs typeface="Arial" pitchFamily="34" charset="0"/>
                </a:rPr>
                <a:t>Výběr spínacího režimu</a:t>
              </a:r>
              <a:endParaRPr lang="en-US" altLang="en-US" sz="1477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4350" name="Group 16"/>
          <p:cNvGrpSpPr>
            <a:grpSpLocks/>
          </p:cNvGrpSpPr>
          <p:nvPr/>
        </p:nvGrpSpPr>
        <p:grpSpPr bwMode="auto">
          <a:xfrm>
            <a:off x="5976938" y="3830517"/>
            <a:ext cx="2095500" cy="567104"/>
            <a:chOff x="6240506" y="2816546"/>
            <a:chExt cx="2096870" cy="613465"/>
          </a:xfrm>
        </p:grpSpPr>
        <p:sp>
          <p:nvSpPr>
            <p:cNvPr id="18" name="Rectangle 17"/>
            <p:cNvSpPr/>
            <p:nvPr/>
          </p:nvSpPr>
          <p:spPr>
            <a:xfrm>
              <a:off x="6240506" y="2816546"/>
              <a:ext cx="2096870" cy="6134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370" name="TextBox 18"/>
            <p:cNvSpPr txBox="1">
              <a:spLocks noChangeArrowheads="1"/>
            </p:cNvSpPr>
            <p:nvPr/>
          </p:nvSpPr>
          <p:spPr bwMode="auto">
            <a:xfrm>
              <a:off x="6393006" y="2830813"/>
              <a:ext cx="1791870" cy="59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US" sz="1477" b="1">
                  <a:solidFill>
                    <a:srgbClr val="FFFFFF"/>
                  </a:solidFill>
                  <a:cs typeface="Arial" pitchFamily="34" charset="0"/>
                </a:rPr>
                <a:t>Nastavení času - s</a:t>
              </a:r>
              <a:r>
                <a:rPr lang="en-US" altLang="en-US" sz="1477" b="1">
                  <a:solidFill>
                    <a:srgbClr val="FFFFFF"/>
                  </a:solidFill>
                  <a:cs typeface="Arial" pitchFamily="34" charset="0"/>
                </a:rPr>
                <a:t>oftstart</a:t>
              </a:r>
            </a:p>
          </p:txBody>
        </p:sp>
      </p:grpSp>
      <p:sp>
        <p:nvSpPr>
          <p:cNvPr id="15" name="Down Arrow 14"/>
          <p:cNvSpPr>
            <a:spLocks noChangeArrowheads="1"/>
          </p:cNvSpPr>
          <p:nvPr/>
        </p:nvSpPr>
        <p:spPr bwMode="auto">
          <a:xfrm rot="3919881">
            <a:off x="5745469" y="3253216"/>
            <a:ext cx="216877" cy="360363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Down Arrow 20"/>
          <p:cNvSpPr>
            <a:spLocks noChangeArrowheads="1"/>
          </p:cNvSpPr>
          <p:nvPr/>
        </p:nvSpPr>
        <p:spPr bwMode="auto">
          <a:xfrm rot="6796294">
            <a:off x="5746323" y="3835706"/>
            <a:ext cx="218343" cy="3603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4353" name="Group 21"/>
          <p:cNvGrpSpPr>
            <a:grpSpLocks/>
          </p:cNvGrpSpPr>
          <p:nvPr/>
        </p:nvGrpSpPr>
        <p:grpSpPr bwMode="auto">
          <a:xfrm>
            <a:off x="1692276" y="3056794"/>
            <a:ext cx="2095500" cy="565638"/>
            <a:chOff x="6240506" y="2816546"/>
            <a:chExt cx="2096870" cy="613465"/>
          </a:xfrm>
        </p:grpSpPr>
        <p:sp>
          <p:nvSpPr>
            <p:cNvPr id="23" name="Rectangle 22"/>
            <p:cNvSpPr/>
            <p:nvPr/>
          </p:nvSpPr>
          <p:spPr>
            <a:xfrm>
              <a:off x="6240506" y="2816546"/>
              <a:ext cx="2096870" cy="6134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368" name="TextBox 23"/>
            <p:cNvSpPr txBox="1">
              <a:spLocks noChangeArrowheads="1"/>
            </p:cNvSpPr>
            <p:nvPr/>
          </p:nvSpPr>
          <p:spPr bwMode="auto">
            <a:xfrm>
              <a:off x="6393006" y="2830850"/>
              <a:ext cx="1791870" cy="593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US" sz="1477" b="1" dirty="0">
                  <a:solidFill>
                    <a:srgbClr val="FFFFFF"/>
                  </a:solidFill>
                  <a:cs typeface="Arial" pitchFamily="34" charset="0"/>
                </a:rPr>
                <a:t>Výběr spínacího režimu</a:t>
              </a:r>
              <a:endParaRPr lang="en-US" altLang="en-US" sz="1477" b="1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</p:grpSp>
      <p:grpSp>
        <p:nvGrpSpPr>
          <p:cNvPr id="14354" name="Group 24"/>
          <p:cNvGrpSpPr>
            <a:grpSpLocks/>
          </p:cNvGrpSpPr>
          <p:nvPr/>
        </p:nvGrpSpPr>
        <p:grpSpPr bwMode="auto">
          <a:xfrm>
            <a:off x="1692276" y="3853963"/>
            <a:ext cx="2095500" cy="567104"/>
            <a:chOff x="6240506" y="2816546"/>
            <a:chExt cx="2096870" cy="613465"/>
          </a:xfrm>
        </p:grpSpPr>
        <p:sp>
          <p:nvSpPr>
            <p:cNvPr id="26" name="Rectangle 25"/>
            <p:cNvSpPr/>
            <p:nvPr/>
          </p:nvSpPr>
          <p:spPr>
            <a:xfrm>
              <a:off x="6240506" y="2816546"/>
              <a:ext cx="2096870" cy="61346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62">
                <a:solidFill>
                  <a:srgbClr val="FFFFFF"/>
                </a:solidFill>
                <a:latin typeface="Arial"/>
                <a:cs typeface="Arial" panose="020B0604020202020204" pitchFamily="34" charset="0"/>
              </a:endParaRPr>
            </a:p>
          </p:txBody>
        </p:sp>
        <p:sp>
          <p:nvSpPr>
            <p:cNvPr id="14366" name="TextBox 26"/>
            <p:cNvSpPr txBox="1">
              <a:spLocks noChangeArrowheads="1"/>
            </p:cNvSpPr>
            <p:nvPr/>
          </p:nvSpPr>
          <p:spPr bwMode="auto">
            <a:xfrm>
              <a:off x="6393006" y="2830813"/>
              <a:ext cx="1791870" cy="591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defTabSz="844083" fontAlgn="base">
                <a:spcBef>
                  <a:spcPct val="0"/>
                </a:spcBef>
                <a:spcAft>
                  <a:spcPct val="0"/>
                </a:spcAft>
              </a:pPr>
              <a:r>
                <a:rPr lang="cs-CZ" altLang="en-US" sz="1477" b="1">
                  <a:solidFill>
                    <a:srgbClr val="FFFFFF"/>
                  </a:solidFill>
                  <a:cs typeface="Arial" pitchFamily="34" charset="0"/>
                </a:rPr>
                <a:t>Nastavení času - s</a:t>
              </a:r>
              <a:r>
                <a:rPr lang="en-US" altLang="en-US" sz="1477" b="1">
                  <a:solidFill>
                    <a:srgbClr val="FFFFFF"/>
                  </a:solidFill>
                  <a:cs typeface="Arial" pitchFamily="34" charset="0"/>
                </a:rPr>
                <a:t>oftstart</a:t>
              </a:r>
            </a:p>
          </p:txBody>
        </p:sp>
      </p:grpSp>
      <p:sp>
        <p:nvSpPr>
          <p:cNvPr id="28" name="Down Arrow 27"/>
          <p:cNvSpPr>
            <a:spLocks noChangeArrowheads="1"/>
          </p:cNvSpPr>
          <p:nvPr/>
        </p:nvSpPr>
        <p:spPr bwMode="auto">
          <a:xfrm rot="3919881">
            <a:off x="1461600" y="3277456"/>
            <a:ext cx="216877" cy="3587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Down Arrow 28"/>
          <p:cNvSpPr>
            <a:spLocks noChangeArrowheads="1"/>
          </p:cNvSpPr>
          <p:nvPr/>
        </p:nvSpPr>
        <p:spPr bwMode="auto">
          <a:xfrm rot="6796294">
            <a:off x="1462394" y="3858419"/>
            <a:ext cx="216877" cy="360363"/>
          </a:xfrm>
          <a:prstGeom prst="downArrow">
            <a:avLst>
              <a:gd name="adj1" fmla="val 50000"/>
              <a:gd name="adj2" fmla="val 49997"/>
            </a:avLst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anchor="ctr"/>
          <a:lstStyle/>
          <a:p>
            <a:pPr algn="ctr"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62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4357" name="Group 9"/>
          <p:cNvGrpSpPr>
            <a:grpSpLocks/>
          </p:cNvGrpSpPr>
          <p:nvPr/>
        </p:nvGrpSpPr>
        <p:grpSpPr bwMode="auto">
          <a:xfrm>
            <a:off x="1403351" y="4163161"/>
            <a:ext cx="2989263" cy="875486"/>
            <a:chOff x="1784648" y="3861048"/>
            <a:chExt cx="2988965" cy="947633"/>
          </a:xfrm>
        </p:grpSpPr>
        <p:sp>
          <p:nvSpPr>
            <p:cNvPr id="14362" name="TextBox 1"/>
            <p:cNvSpPr txBox="1">
              <a:spLocks noChangeArrowheads="1"/>
            </p:cNvSpPr>
            <p:nvPr/>
          </p:nvSpPr>
          <p:spPr bwMode="auto">
            <a:xfrm>
              <a:off x="2225929" y="4328960"/>
              <a:ext cx="2547684" cy="4797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265" indent="-158265" defTabSz="844083" fontAlgn="base">
                <a:spcBef>
                  <a:spcPct val="0"/>
                </a:spcBef>
                <a:spcAft>
                  <a:spcPct val="0"/>
                </a:spcAft>
                <a:buClr>
                  <a:srgbClr val="92D050"/>
                </a:buClr>
                <a:buSzPct val="150000"/>
                <a:buFont typeface="Wingdings 2" pitchFamily="18" charset="2"/>
                <a:buChar char="¾"/>
              </a:pP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cs-CZ" altLang="en-US" sz="1015" dirty="0">
                  <a:solidFill>
                    <a:srgbClr val="000000"/>
                  </a:solidFill>
                  <a:cs typeface="Arial" pitchFamily="34" charset="0"/>
                </a:rPr>
                <a:t>LED pro </a:t>
              </a: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Control/Supply ON</a:t>
              </a:r>
            </a:p>
            <a:p>
              <a:pPr marL="158265" indent="-158265" defTabSz="844083" fontAlgn="base">
                <a:spcBef>
                  <a:spcPts val="277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Wingdings 2" pitchFamily="18" charset="2"/>
                <a:buChar char="¾"/>
              </a:pP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cs-CZ" altLang="en-US" sz="1015" dirty="0">
                  <a:solidFill>
                    <a:srgbClr val="000000"/>
                  </a:solidFill>
                  <a:cs typeface="Arial" pitchFamily="34" charset="0"/>
                </a:rPr>
                <a:t>LED pro </a:t>
              </a: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Load 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784648" y="3861048"/>
              <a:ext cx="0" cy="3156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endCxn id="14362" idx="1"/>
            </p:cNvCxnSpPr>
            <p:nvPr/>
          </p:nvCxnSpPr>
          <p:spPr>
            <a:xfrm>
              <a:off x="1784648" y="4019663"/>
              <a:ext cx="441281" cy="549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58" name="Group 32"/>
          <p:cNvGrpSpPr>
            <a:grpSpLocks/>
          </p:cNvGrpSpPr>
          <p:nvPr/>
        </p:nvGrpSpPr>
        <p:grpSpPr bwMode="auto">
          <a:xfrm>
            <a:off x="5729289" y="4195399"/>
            <a:ext cx="2989262" cy="875486"/>
            <a:chOff x="1784648" y="3861048"/>
            <a:chExt cx="2988965" cy="947633"/>
          </a:xfrm>
        </p:grpSpPr>
        <p:sp>
          <p:nvSpPr>
            <p:cNvPr id="14359" name="TextBox 33"/>
            <p:cNvSpPr txBox="1">
              <a:spLocks noChangeArrowheads="1"/>
            </p:cNvSpPr>
            <p:nvPr/>
          </p:nvSpPr>
          <p:spPr bwMode="auto">
            <a:xfrm>
              <a:off x="2225929" y="4328960"/>
              <a:ext cx="2547684" cy="4797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marL="171450" indent="-17145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158265" indent="-158265" defTabSz="844083" fontAlgn="base">
                <a:spcBef>
                  <a:spcPct val="0"/>
                </a:spcBef>
                <a:spcAft>
                  <a:spcPct val="0"/>
                </a:spcAft>
                <a:buClr>
                  <a:srgbClr val="92D050"/>
                </a:buClr>
                <a:buSzPct val="150000"/>
                <a:buFont typeface="Wingdings 2" pitchFamily="18" charset="2"/>
                <a:buChar char="¾"/>
              </a:pP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cs-CZ" altLang="en-US" sz="1015" dirty="0">
                  <a:solidFill>
                    <a:srgbClr val="000000"/>
                  </a:solidFill>
                  <a:cs typeface="Arial" pitchFamily="34" charset="0"/>
                </a:rPr>
                <a:t>LED pro </a:t>
              </a: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Control/Supply ON</a:t>
              </a:r>
            </a:p>
            <a:p>
              <a:pPr marL="158265" indent="-158265" defTabSz="844083" fontAlgn="base">
                <a:spcBef>
                  <a:spcPts val="277"/>
                </a:spcBef>
                <a:spcAft>
                  <a:spcPct val="0"/>
                </a:spcAft>
                <a:buClr>
                  <a:srgbClr val="FFFF00"/>
                </a:buClr>
                <a:buSzPct val="150000"/>
                <a:buFont typeface="Wingdings 2" pitchFamily="18" charset="2"/>
                <a:buChar char="¾"/>
              </a:pP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 </a:t>
              </a:r>
              <a:r>
                <a:rPr lang="cs-CZ" altLang="en-US" sz="1015" dirty="0">
                  <a:solidFill>
                    <a:srgbClr val="000000"/>
                  </a:solidFill>
                  <a:cs typeface="Arial" pitchFamily="34" charset="0"/>
                </a:rPr>
                <a:t>LED pro</a:t>
              </a:r>
              <a:r>
                <a:rPr lang="en-US" altLang="en-US" sz="1015" dirty="0">
                  <a:solidFill>
                    <a:srgbClr val="000000"/>
                  </a:solidFill>
                  <a:cs typeface="Arial" pitchFamily="34" charset="0"/>
                </a:rPr>
                <a:t> Load ON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784648" y="3861048"/>
              <a:ext cx="0" cy="31564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endCxn id="14359" idx="1"/>
            </p:cNvCxnSpPr>
            <p:nvPr/>
          </p:nvCxnSpPr>
          <p:spPr>
            <a:xfrm>
              <a:off x="1784648" y="4019663"/>
              <a:ext cx="441281" cy="54915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41A934AE-1E59-24DE-F1E9-F617B50FE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9384" y="212256"/>
            <a:ext cx="1091279" cy="1146147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622C1F6-6055-F121-650D-FF6EE69A2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968" y="6220558"/>
            <a:ext cx="1329043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25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RGC1P- spínací režimy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720882" y="2808803"/>
            <a:ext cx="824360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lvl="1"/>
            <a:endParaRPr lang="cs-CZ" dirty="0"/>
          </a:p>
          <a:p>
            <a:pPr marL="727075" lvl="1" indent="-28575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96691D3-0C3E-4EA2-BDA8-70E72E5B7C59}"/>
              </a:ext>
            </a:extLst>
          </p:cNvPr>
          <p:cNvSpPr txBox="1"/>
          <p:nvPr/>
        </p:nvSpPr>
        <p:spPr>
          <a:xfrm>
            <a:off x="357158" y="2441546"/>
            <a:ext cx="84933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1 &gt;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OpenSans-Bold"/>
              </a:rPr>
              <a:t>Fázově řízené spínání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2 &gt;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OpenSans-Bold"/>
              </a:rPr>
              <a:t>Spínání plných cyklů 1x		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3 a 4 &gt;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OpenSans-Bold"/>
              </a:rPr>
              <a:t>Spínání plných cyklů 4x/16x</a:t>
            </a: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5: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OpenSans-Bold"/>
              </a:rPr>
              <a:t>Pokročilé spínání celých cyklů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latin typeface="OpenSans-Bol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6: </a:t>
            </a:r>
            <a:r>
              <a:rPr lang="cs-CZ" b="1" dirty="0">
                <a:solidFill>
                  <a:srgbClr val="000000"/>
                </a:solidFill>
                <a:latin typeface="OpenSans-Bold"/>
              </a:rPr>
              <a:t>S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OpenSans-Bold"/>
              </a:rPr>
              <a:t>oft start následovaný režimem 4 	</a:t>
            </a:r>
            <a:endParaRPr lang="cs-CZ" dirty="0"/>
          </a:p>
          <a:p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7: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OpenSans-Bold"/>
              </a:rPr>
              <a:t>Soft start následovaný režimem 5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1" i="0" u="none" strike="noStrike" baseline="0" dirty="0">
                <a:solidFill>
                  <a:srgbClr val="FF0000"/>
                </a:solidFill>
                <a:latin typeface="OpenSans-Bold"/>
              </a:rPr>
              <a:t>Režim </a:t>
            </a:r>
            <a:r>
              <a:rPr lang="cs-CZ" sz="1800" b="1" i="0" u="none" strike="noStrike" baseline="0" dirty="0">
                <a:latin typeface="OpenSans-Bold"/>
              </a:rPr>
              <a:t>SOFT START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b="1" dirty="0">
              <a:latin typeface="OpenSans-Bold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1A90E8A-CD53-480A-8DCC-4BBAFD5AF3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225" y="2232622"/>
            <a:ext cx="3039414" cy="66326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746A21C7-D952-4C6A-91DC-6839543136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9983" y="2831516"/>
            <a:ext cx="3013656" cy="68258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6A6082C-4182-41D6-9518-E48737A3AC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9983" y="3477372"/>
            <a:ext cx="3090930" cy="437882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093C0996-34D8-4E92-80E1-FC203C6E56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983" y="3975544"/>
            <a:ext cx="1365161" cy="54091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97525A32-C719-4380-99FA-3BC1726F4C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2204" y="3854665"/>
            <a:ext cx="1648496" cy="58598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0067BF1-4B07-4218-8141-C2B96A6A12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126" y="4948130"/>
            <a:ext cx="3142445" cy="77917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B417A0DD-D3B2-425C-9DFB-8C77D537E6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9204" y="5620650"/>
            <a:ext cx="2343955" cy="695459"/>
          </a:xfrm>
          <a:prstGeom prst="rect">
            <a:avLst/>
          </a:prstGeom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A3D80D86-9173-4F54-AE9F-8B3FB60829D4}"/>
              </a:ext>
            </a:extLst>
          </p:cNvPr>
          <p:cNvSpPr txBox="1"/>
          <p:nvPr/>
        </p:nvSpPr>
        <p:spPr>
          <a:xfrm>
            <a:off x="683568" y="1592064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Volitelné režimy pro různé charakteristiky zátěže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8C95BB1-B50B-9D36-BB01-29E6EE3042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53126" y="4438019"/>
            <a:ext cx="3090930" cy="5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60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RGC1P-  řídící vstup x výstup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3D80D86-9173-4F54-AE9F-8B3FB60829D4}"/>
              </a:ext>
            </a:extLst>
          </p:cNvPr>
          <p:cNvSpPr txBox="1"/>
          <p:nvPr/>
        </p:nvSpPr>
        <p:spPr>
          <a:xfrm>
            <a:off x="6120172" y="1428081"/>
            <a:ext cx="280831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Fázově řízené spínání</a:t>
            </a:r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endParaRPr lang="cs-CZ" b="1" dirty="0"/>
          </a:p>
          <a:p>
            <a:r>
              <a:rPr lang="cs-CZ" b="1" dirty="0"/>
              <a:t>Spínání celých vln 1x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128D92-0118-B416-C111-4B7E0B0BA9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68" y="1389972"/>
            <a:ext cx="5231828" cy="263877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B0DD7D89-CF48-4FE0-9A3E-31BDB35BE8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62" y="4072685"/>
            <a:ext cx="5914525" cy="253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8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276045"/>
            <a:ext cx="1091376" cy="114159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888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cs-CZ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RGC1P- spínací režimy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21"/>
          <p:cNvSpPr txBox="1"/>
          <p:nvPr/>
        </p:nvSpPr>
        <p:spPr>
          <a:xfrm>
            <a:off x="304800" y="6307138"/>
            <a:ext cx="693420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3">
              <a:defRPr/>
            </a:pPr>
            <a:r>
              <a:rPr lang="cs-CZ" sz="900" kern="700" spc="80" dirty="0">
                <a:solidFill>
                  <a:schemeClr val="tx2"/>
                </a:solidFill>
              </a:rPr>
              <a:t>ENIKA.CZ s.r.o., Vlkov 33, 509 01 Nová Paka         </a:t>
            </a:r>
            <a:r>
              <a:rPr lang="cs-CZ" sz="900" kern="700" spc="80" dirty="0">
                <a:solidFill>
                  <a:schemeClr val="bg2">
                    <a:lumMod val="50000"/>
                  </a:schemeClr>
                </a:solidFill>
                <a:hlinkClick r:id="rId3"/>
              </a:rPr>
              <a:t>prodej@enika.cz</a:t>
            </a:r>
            <a:r>
              <a:rPr lang="cs-CZ" sz="900" kern="700" spc="80" dirty="0">
                <a:solidFill>
                  <a:schemeClr val="tx2"/>
                </a:solidFill>
              </a:rPr>
              <a:t>, www.enika.cz</a:t>
            </a:r>
          </a:p>
        </p:txBody>
      </p:sp>
      <p:pic>
        <p:nvPicPr>
          <p:cNvPr id="8" name="Obrázek 6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9338" y="6059488"/>
            <a:ext cx="132715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Přímá spojovací čára 8"/>
          <p:cNvCxnSpPr/>
          <p:nvPr/>
        </p:nvCxnSpPr>
        <p:spPr>
          <a:xfrm>
            <a:off x="428596" y="6286520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357158" y="1357298"/>
            <a:ext cx="59293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57200" y="5314390"/>
            <a:ext cx="8507288" cy="56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Bef>
                <a:spcPct val="20000"/>
              </a:spcBef>
              <a:defRPr/>
            </a:pPr>
            <a:endParaRPr lang="cs-CZ" sz="2000" dirty="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A3D80D86-9173-4F54-AE9F-8B3FB60829D4}"/>
              </a:ext>
            </a:extLst>
          </p:cNvPr>
          <p:cNvSpPr txBox="1"/>
          <p:nvPr/>
        </p:nvSpPr>
        <p:spPr>
          <a:xfrm>
            <a:off x="4142656" y="1712405"/>
            <a:ext cx="4821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Spínací režimy pro různé charakteristiky zátěže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305218-0078-271D-01A7-D2C2835947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315" y="2658855"/>
            <a:ext cx="1932683" cy="1932683"/>
          </a:xfrm>
          <a:prstGeom prst="rect">
            <a:avLst/>
          </a:prstGeom>
        </p:spPr>
      </p:pic>
      <p:graphicFrame>
        <p:nvGraphicFramePr>
          <p:cNvPr id="14" name="Objekt 13">
            <a:extLst>
              <a:ext uri="{FF2B5EF4-FFF2-40B4-BE49-F238E27FC236}">
                <a16:creationId xmlns:a16="http://schemas.microsoft.com/office/drawing/2014/main" id="{A89B28A2-961D-CD70-BF6C-EBDCDAD870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512" y="1421110"/>
          <a:ext cx="3434408" cy="4865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4000412" imgH="5667375" progId="Acrobat.Document.DC">
                  <p:embed/>
                </p:oleObj>
              </mc:Choice>
              <mc:Fallback>
                <p:oleObj name="Acrobat Document" r:id="rId6" imgW="4000412" imgH="5667375" progId="Acrobat.Document.DC">
                  <p:embed/>
                  <p:pic>
                    <p:nvPicPr>
                      <p:cNvPr id="14" name="Objekt 13">
                        <a:extLst>
                          <a:ext uri="{FF2B5EF4-FFF2-40B4-BE49-F238E27FC236}">
                            <a16:creationId xmlns:a16="http://schemas.microsoft.com/office/drawing/2014/main" id="{A89B28A2-961D-CD70-BF6C-EBDCDAD87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7512" y="1421110"/>
                        <a:ext cx="3434408" cy="4865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99612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6687</TotalTime>
  <Words>1530</Words>
  <Application>Microsoft Office PowerPoint</Application>
  <PresentationFormat>Předvádění na obrazovce (4:3)</PresentationFormat>
  <Paragraphs>495</Paragraphs>
  <Slides>21</Slides>
  <Notes>1</Notes>
  <HiddenSlides>1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31" baseType="lpstr">
      <vt:lpstr>Arial</vt:lpstr>
      <vt:lpstr>Calibri</vt:lpstr>
      <vt:lpstr>Futura Bk BT</vt:lpstr>
      <vt:lpstr>Futura Md BT</vt:lpstr>
      <vt:lpstr>OpenSans-Bold</vt:lpstr>
      <vt:lpstr>Wingdings</vt:lpstr>
      <vt:lpstr>Wingdings 2</vt:lpstr>
      <vt:lpstr>Motiv sady Office</vt:lpstr>
      <vt:lpstr>1_Struttura predefinita</vt:lpstr>
      <vt:lpstr>Acrobat Document</vt:lpstr>
      <vt:lpstr>Prezentace aplikace PowerPoint</vt:lpstr>
      <vt:lpstr>Analogově řízené spínače RM1E</vt:lpstr>
      <vt:lpstr>Analogově řízené spínače RGCxP</vt:lpstr>
      <vt:lpstr>RGC1P- parametry</vt:lpstr>
      <vt:lpstr>RGC1P- zapojení, 0-10V</vt:lpstr>
      <vt:lpstr>RGC1P-nastavení</vt:lpstr>
      <vt:lpstr>RGC1P- spínací režimy</vt:lpstr>
      <vt:lpstr>RGC1P-  řídící vstup x výstup </vt:lpstr>
      <vt:lpstr>RGC1P- spínací režimy</vt:lpstr>
      <vt:lpstr>RGC1P pro fotovoltaické systémy</vt:lpstr>
      <vt:lpstr>RGC1P pro fotovoltaické systémy</vt:lpstr>
      <vt:lpstr>RGC1P, další použití</vt:lpstr>
      <vt:lpstr>RGC1P, soft start SWIR</vt:lpstr>
      <vt:lpstr>RGC2(3)P, 2 pólové x 3 pólové</vt:lpstr>
      <vt:lpstr>RGC2(3)P, 3-fáz.proporc. spínače </vt:lpstr>
      <vt:lpstr>RGC2(3)P, 3-fáz.proporc. spínače </vt:lpstr>
      <vt:lpstr>RGC2(3)P, analog.vstupy </vt:lpstr>
      <vt:lpstr>RGC2(3)P, poruchy</vt:lpstr>
      <vt:lpstr>RGC2(3)P, aplikace</vt:lpstr>
      <vt:lpstr>RGCxP- Výhody</vt:lpstr>
      <vt:lpstr>Děkuji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Vanderka Milan</dc:creator>
  <cp:lastModifiedBy>853 ENIKA</cp:lastModifiedBy>
  <cp:revision>460</cp:revision>
  <dcterms:created xsi:type="dcterms:W3CDTF">2013-04-30T07:42:43Z</dcterms:created>
  <dcterms:modified xsi:type="dcterms:W3CDTF">2024-02-26T07:43:31Z</dcterms:modified>
</cp:coreProperties>
</file>